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60" r:id="rId2"/>
  </p:sldMasterIdLst>
  <p:notesMasterIdLst>
    <p:notesMasterId r:id="rId52"/>
  </p:notesMasterIdLst>
  <p:sldIdLst>
    <p:sldId id="256" r:id="rId3"/>
    <p:sldId id="276" r:id="rId4"/>
    <p:sldId id="274" r:id="rId5"/>
    <p:sldId id="288" r:id="rId6"/>
    <p:sldId id="289" r:id="rId7"/>
    <p:sldId id="287" r:id="rId8"/>
    <p:sldId id="295" r:id="rId9"/>
    <p:sldId id="350" r:id="rId10"/>
    <p:sldId id="349" r:id="rId11"/>
    <p:sldId id="291" r:id="rId12"/>
    <p:sldId id="299" r:id="rId13"/>
    <p:sldId id="346" r:id="rId14"/>
    <p:sldId id="285" r:id="rId15"/>
    <p:sldId id="301" r:id="rId16"/>
    <p:sldId id="303" r:id="rId17"/>
    <p:sldId id="305" r:id="rId18"/>
    <p:sldId id="284" r:id="rId19"/>
    <p:sldId id="307" r:id="rId20"/>
    <p:sldId id="283" r:id="rId21"/>
    <p:sldId id="313" r:id="rId22"/>
    <p:sldId id="314" r:id="rId23"/>
    <p:sldId id="315" r:id="rId24"/>
    <p:sldId id="316" r:id="rId25"/>
    <p:sldId id="317" r:id="rId26"/>
    <p:sldId id="319" r:id="rId27"/>
    <p:sldId id="320" r:id="rId28"/>
    <p:sldId id="321" r:id="rId29"/>
    <p:sldId id="322" r:id="rId30"/>
    <p:sldId id="323" r:id="rId31"/>
    <p:sldId id="324" r:id="rId32"/>
    <p:sldId id="325" r:id="rId33"/>
    <p:sldId id="326" r:id="rId34"/>
    <p:sldId id="328" r:id="rId35"/>
    <p:sldId id="329" r:id="rId36"/>
    <p:sldId id="357" r:id="rId37"/>
    <p:sldId id="282" r:id="rId38"/>
    <p:sldId id="281" r:id="rId39"/>
    <p:sldId id="280" r:id="rId40"/>
    <p:sldId id="331" r:id="rId41"/>
    <p:sldId id="333" r:id="rId42"/>
    <p:sldId id="336" r:id="rId43"/>
    <p:sldId id="337" r:id="rId44"/>
    <p:sldId id="338" r:id="rId45"/>
    <p:sldId id="339" r:id="rId46"/>
    <p:sldId id="340" r:id="rId47"/>
    <p:sldId id="353" r:id="rId48"/>
    <p:sldId id="341" r:id="rId49"/>
    <p:sldId id="355" r:id="rId50"/>
    <p:sldId id="34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78" d="100"/>
          <a:sy n="78" d="100"/>
        </p:scale>
        <p:origin x="1032"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A1EC6-CEC7-47C6-916F-C4A65366980F}" type="datetimeFigureOut">
              <a:rPr lang="en-US" smtClean="0"/>
              <a:t>5/5/2022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9B633E-DAB2-4199-B2F1-D23CE3A9174C}" type="slidenum">
              <a:rPr lang="en-US" smtClean="0"/>
              <a:t>‹#›</a:t>
            </a:fld>
            <a:endParaRPr lang="en-US"/>
          </a:p>
        </p:txBody>
      </p:sp>
    </p:spTree>
    <p:extLst>
      <p:ext uri="{BB962C8B-B14F-4D97-AF65-F5344CB8AC3E}">
        <p14:creationId xmlns:p14="http://schemas.microsoft.com/office/powerpoint/2010/main" val="1362546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041063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5583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94653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991228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92082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166107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193238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492484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692979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857771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575540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397756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888652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13038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6415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63934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137563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345213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73915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416379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109531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55040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236345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90783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675968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05768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942508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865131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880973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05770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044956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317698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0050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51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359961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264139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913606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416597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844316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287920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319389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697929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7720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942088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765017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29344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69279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BC87-0CCD-465F-BF60-F0E2C7836A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174077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5/5/2022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698200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5/5/2022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41883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5/5/2022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46958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5998"/>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9"/>
            <a:ext cx="9144000" cy="1655762"/>
          </a:xfrm>
        </p:spPr>
        <p:txBody>
          <a:bodyPr/>
          <a:lstStyle>
            <a:lvl1pPr marL="0" indent="0" algn="ctr">
              <a:buNone/>
              <a:defRPr sz="2399"/>
            </a:lvl1pPr>
            <a:lvl2pPr marL="457051" indent="0" algn="ctr">
              <a:buNone/>
              <a:defRPr sz="1999"/>
            </a:lvl2pPr>
            <a:lvl3pPr marL="914103" indent="0" algn="ctr">
              <a:buNone/>
              <a:defRPr sz="1799"/>
            </a:lvl3pPr>
            <a:lvl4pPr marL="1371154" indent="0" algn="ctr">
              <a:buNone/>
              <a:defRPr sz="1599"/>
            </a:lvl4pPr>
            <a:lvl5pPr marL="1828206" indent="0" algn="ctr">
              <a:buNone/>
              <a:defRPr sz="1599"/>
            </a:lvl5pPr>
            <a:lvl6pPr marL="2285257" indent="0" algn="ctr">
              <a:buNone/>
              <a:defRPr sz="1599"/>
            </a:lvl6pPr>
            <a:lvl7pPr marL="2742308" indent="0" algn="ctr">
              <a:buNone/>
              <a:defRPr sz="1599"/>
            </a:lvl7pPr>
            <a:lvl8pPr marL="3199360" indent="0" algn="ctr">
              <a:buNone/>
              <a:defRPr sz="1599"/>
            </a:lvl8pPr>
            <a:lvl9pPr marL="3656411" indent="0" algn="ctr">
              <a:buNone/>
              <a:defRPr sz="1599"/>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C32A081-796E-46EC-9598-D5F2CE7547E4}" type="datetimeFigureOut">
              <a:rPr lang="zh-CN" altLang="en-US" smtClean="0"/>
              <a:pPr/>
              <a:t>2022/5/5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ADEFAE-EECD-4CA4-92B1-053030F64CE9}" type="slidenum">
              <a:rPr lang="zh-CN" altLang="en-US" smtClean="0"/>
              <a:pPr/>
              <a:t>‹#›</a:t>
            </a:fld>
            <a:endParaRPr lang="zh-CN" altLang="en-US"/>
          </a:p>
        </p:txBody>
      </p:sp>
    </p:spTree>
    <p:extLst>
      <p:ext uri="{BB962C8B-B14F-4D97-AF65-F5344CB8AC3E}">
        <p14:creationId xmlns:p14="http://schemas.microsoft.com/office/powerpoint/2010/main" val="370791006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C32A081-796E-46EC-9598-D5F2CE7547E4}" type="datetimeFigureOut">
              <a:rPr lang="zh-CN" altLang="en-US" smtClean="0"/>
              <a:pPr/>
              <a:t>2022/5/5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ADEFAE-EECD-4CA4-92B1-053030F64CE9}" type="slidenum">
              <a:rPr lang="zh-CN" altLang="en-US" smtClean="0"/>
              <a:pPr/>
              <a:t>‹#›</a:t>
            </a:fld>
            <a:endParaRPr lang="zh-CN" altLang="en-US"/>
          </a:p>
        </p:txBody>
      </p:sp>
    </p:spTree>
    <p:extLst>
      <p:ext uri="{BB962C8B-B14F-4D97-AF65-F5344CB8AC3E}">
        <p14:creationId xmlns:p14="http://schemas.microsoft.com/office/powerpoint/2010/main" val="181620356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5998"/>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3"/>
            <a:ext cx="10515600" cy="1500188"/>
          </a:xfrm>
        </p:spPr>
        <p:txBody>
          <a:bodyPr/>
          <a:lstStyle>
            <a:lvl1pPr marL="0" indent="0">
              <a:buNone/>
              <a:defRPr sz="2399">
                <a:solidFill>
                  <a:schemeClr val="tx1">
                    <a:tint val="75000"/>
                  </a:schemeClr>
                </a:solidFill>
              </a:defRPr>
            </a:lvl1pPr>
            <a:lvl2pPr marL="457051" indent="0">
              <a:buNone/>
              <a:defRPr sz="1999">
                <a:solidFill>
                  <a:schemeClr val="tx1">
                    <a:tint val="75000"/>
                  </a:schemeClr>
                </a:solidFill>
              </a:defRPr>
            </a:lvl2pPr>
            <a:lvl3pPr marL="914103" indent="0">
              <a:buNone/>
              <a:defRPr sz="1799">
                <a:solidFill>
                  <a:schemeClr val="tx1">
                    <a:tint val="75000"/>
                  </a:schemeClr>
                </a:solidFill>
              </a:defRPr>
            </a:lvl3pPr>
            <a:lvl4pPr marL="1371154" indent="0">
              <a:buNone/>
              <a:defRPr sz="1599">
                <a:solidFill>
                  <a:schemeClr val="tx1">
                    <a:tint val="75000"/>
                  </a:schemeClr>
                </a:solidFill>
              </a:defRPr>
            </a:lvl4pPr>
            <a:lvl5pPr marL="1828206" indent="0">
              <a:buNone/>
              <a:defRPr sz="1599">
                <a:solidFill>
                  <a:schemeClr val="tx1">
                    <a:tint val="75000"/>
                  </a:schemeClr>
                </a:solidFill>
              </a:defRPr>
            </a:lvl5pPr>
            <a:lvl6pPr marL="2285257" indent="0">
              <a:buNone/>
              <a:defRPr sz="1599">
                <a:solidFill>
                  <a:schemeClr val="tx1">
                    <a:tint val="75000"/>
                  </a:schemeClr>
                </a:solidFill>
              </a:defRPr>
            </a:lvl6pPr>
            <a:lvl7pPr marL="2742308" indent="0">
              <a:buNone/>
              <a:defRPr sz="1599">
                <a:solidFill>
                  <a:schemeClr val="tx1">
                    <a:tint val="75000"/>
                  </a:schemeClr>
                </a:solidFill>
              </a:defRPr>
            </a:lvl7pPr>
            <a:lvl8pPr marL="3199360" indent="0">
              <a:buNone/>
              <a:defRPr sz="1599">
                <a:solidFill>
                  <a:schemeClr val="tx1">
                    <a:tint val="75000"/>
                  </a:schemeClr>
                </a:solidFill>
              </a:defRPr>
            </a:lvl8pPr>
            <a:lvl9pPr marL="3656411" indent="0">
              <a:buNone/>
              <a:defRPr sz="1599">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C32A081-796E-46EC-9598-D5F2CE7547E4}" type="datetimeFigureOut">
              <a:rPr lang="zh-CN" altLang="en-US" smtClean="0"/>
              <a:pPr/>
              <a:t>2022/5/5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ADEFAE-EECD-4CA4-92B1-053030F64CE9}" type="slidenum">
              <a:rPr lang="zh-CN" altLang="en-US" smtClean="0"/>
              <a:pPr/>
              <a:t>‹#›</a:t>
            </a:fld>
            <a:endParaRPr lang="zh-CN" altLang="en-US"/>
          </a:p>
        </p:txBody>
      </p:sp>
    </p:spTree>
    <p:extLst>
      <p:ext uri="{BB962C8B-B14F-4D97-AF65-F5344CB8AC3E}">
        <p14:creationId xmlns:p14="http://schemas.microsoft.com/office/powerpoint/2010/main" val="162935793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6"/>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6"/>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C32A081-796E-46EC-9598-D5F2CE7547E4}" type="datetimeFigureOut">
              <a:rPr lang="zh-CN" altLang="en-US" smtClean="0"/>
              <a:pPr/>
              <a:t>2022/5/5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ADEFAE-EECD-4CA4-92B1-053030F64CE9}" type="slidenum">
              <a:rPr lang="zh-CN" altLang="en-US" smtClean="0"/>
              <a:pPr/>
              <a:t>‹#›</a:t>
            </a:fld>
            <a:endParaRPr lang="zh-CN" altLang="en-US"/>
          </a:p>
        </p:txBody>
      </p:sp>
    </p:spTree>
    <p:extLst>
      <p:ext uri="{BB962C8B-B14F-4D97-AF65-F5344CB8AC3E}">
        <p14:creationId xmlns:p14="http://schemas.microsoft.com/office/powerpoint/2010/main" val="23427193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9" b="1"/>
            </a:lvl1pPr>
            <a:lvl2pPr marL="457051" indent="0">
              <a:buNone/>
              <a:defRPr sz="1999" b="1"/>
            </a:lvl2pPr>
            <a:lvl3pPr marL="914103" indent="0">
              <a:buNone/>
              <a:defRPr sz="1799" b="1"/>
            </a:lvl3pPr>
            <a:lvl4pPr marL="1371154" indent="0">
              <a:buNone/>
              <a:defRPr sz="1599" b="1"/>
            </a:lvl4pPr>
            <a:lvl5pPr marL="1828206" indent="0">
              <a:buNone/>
              <a:defRPr sz="1599" b="1"/>
            </a:lvl5pPr>
            <a:lvl6pPr marL="2285257" indent="0">
              <a:buNone/>
              <a:defRPr sz="1599" b="1"/>
            </a:lvl6pPr>
            <a:lvl7pPr marL="2742308" indent="0">
              <a:buNone/>
              <a:defRPr sz="1599" b="1"/>
            </a:lvl7pPr>
            <a:lvl8pPr marL="3199360" indent="0">
              <a:buNone/>
              <a:defRPr sz="1599" b="1"/>
            </a:lvl8pPr>
            <a:lvl9pPr marL="3656411" indent="0">
              <a:buNone/>
              <a:defRPr sz="1599" b="1"/>
            </a:lvl9pPr>
          </a:lstStyle>
          <a:p>
            <a:pPr lvl="0"/>
            <a:r>
              <a:rPr lang="zh-CN" altLang="en-US"/>
              <a:t>编辑母版文本样式</a:t>
            </a:r>
          </a:p>
        </p:txBody>
      </p:sp>
      <p:sp>
        <p:nvSpPr>
          <p:cNvPr id="4" name="Content Placeholder 3"/>
          <p:cNvSpPr>
            <a:spLocks noGrp="1"/>
          </p:cNvSpPr>
          <p:nvPr>
            <p:ph sz="half" idx="2"/>
          </p:nvPr>
        </p:nvSpPr>
        <p:spPr>
          <a:xfrm>
            <a:off x="839789" y="2505074"/>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399" b="1"/>
            </a:lvl1pPr>
            <a:lvl2pPr marL="457051" indent="0">
              <a:buNone/>
              <a:defRPr sz="1999" b="1"/>
            </a:lvl2pPr>
            <a:lvl3pPr marL="914103" indent="0">
              <a:buNone/>
              <a:defRPr sz="1799" b="1"/>
            </a:lvl3pPr>
            <a:lvl4pPr marL="1371154" indent="0">
              <a:buNone/>
              <a:defRPr sz="1599" b="1"/>
            </a:lvl4pPr>
            <a:lvl5pPr marL="1828206" indent="0">
              <a:buNone/>
              <a:defRPr sz="1599" b="1"/>
            </a:lvl5pPr>
            <a:lvl6pPr marL="2285257" indent="0">
              <a:buNone/>
              <a:defRPr sz="1599" b="1"/>
            </a:lvl6pPr>
            <a:lvl7pPr marL="2742308" indent="0">
              <a:buNone/>
              <a:defRPr sz="1599" b="1"/>
            </a:lvl7pPr>
            <a:lvl8pPr marL="3199360" indent="0">
              <a:buNone/>
              <a:defRPr sz="1599" b="1"/>
            </a:lvl8pPr>
            <a:lvl9pPr marL="3656411" indent="0">
              <a:buNone/>
              <a:defRPr sz="1599" b="1"/>
            </a:lvl9pPr>
          </a:lstStyle>
          <a:p>
            <a:pPr lvl="0"/>
            <a:r>
              <a:rPr lang="zh-CN" altLang="en-US"/>
              <a:t>编辑母版文本样式</a:t>
            </a:r>
          </a:p>
        </p:txBody>
      </p:sp>
      <p:sp>
        <p:nvSpPr>
          <p:cNvPr id="6" name="Content Placeholder 5"/>
          <p:cNvSpPr>
            <a:spLocks noGrp="1"/>
          </p:cNvSpPr>
          <p:nvPr>
            <p:ph sz="quarter" idx="4"/>
          </p:nvPr>
        </p:nvSpPr>
        <p:spPr>
          <a:xfrm>
            <a:off x="6172201" y="2505074"/>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C32A081-796E-46EC-9598-D5F2CE7547E4}" type="datetimeFigureOut">
              <a:rPr lang="zh-CN" altLang="en-US" smtClean="0"/>
              <a:pPr/>
              <a:t>2022/5/5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0ADEFAE-EECD-4CA4-92B1-053030F64CE9}" type="slidenum">
              <a:rPr lang="zh-CN" altLang="en-US" smtClean="0"/>
              <a:pPr/>
              <a:t>‹#›</a:t>
            </a:fld>
            <a:endParaRPr lang="zh-CN" altLang="en-US"/>
          </a:p>
        </p:txBody>
      </p:sp>
    </p:spTree>
    <p:extLst>
      <p:ext uri="{BB962C8B-B14F-4D97-AF65-F5344CB8AC3E}">
        <p14:creationId xmlns:p14="http://schemas.microsoft.com/office/powerpoint/2010/main" val="403992762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C32A081-796E-46EC-9598-D5F2CE7547E4}" type="datetimeFigureOut">
              <a:rPr lang="zh-CN" altLang="en-US" smtClean="0"/>
              <a:pPr/>
              <a:t>2022/5/5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0ADEFAE-EECD-4CA4-92B1-053030F64CE9}" type="slidenum">
              <a:rPr lang="zh-CN" altLang="en-US" smtClean="0"/>
              <a:pPr/>
              <a:t>‹#›</a:t>
            </a:fld>
            <a:endParaRPr lang="zh-CN" altLang="en-US"/>
          </a:p>
        </p:txBody>
      </p:sp>
    </p:spTree>
    <p:extLst>
      <p:ext uri="{BB962C8B-B14F-4D97-AF65-F5344CB8AC3E}">
        <p14:creationId xmlns:p14="http://schemas.microsoft.com/office/powerpoint/2010/main" val="7304909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32A081-796E-46EC-9598-D5F2CE7547E4}" type="datetimeFigureOut">
              <a:rPr lang="zh-CN" altLang="en-US" smtClean="0"/>
              <a:pPr/>
              <a:t>2022/5/5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0ADEFAE-EECD-4CA4-92B1-053030F64CE9}" type="slidenum">
              <a:rPr lang="zh-CN" altLang="en-US" smtClean="0"/>
              <a:pPr/>
              <a:t>‹#›</a:t>
            </a:fld>
            <a:endParaRPr lang="zh-CN" altLang="en-US"/>
          </a:p>
        </p:txBody>
      </p:sp>
      <p:sp>
        <p:nvSpPr>
          <p:cNvPr id="6" name="燕尾形 10">
            <a:extLst>
              <a:ext uri="{FF2B5EF4-FFF2-40B4-BE49-F238E27FC236}">
                <a16:creationId xmlns:a16="http://schemas.microsoft.com/office/drawing/2014/main" id="{BE4055FC-10B1-4AAA-B1B3-99504315971B}"/>
              </a:ext>
            </a:extLst>
          </p:cNvPr>
          <p:cNvSpPr/>
          <p:nvPr userDrawn="1"/>
        </p:nvSpPr>
        <p:spPr>
          <a:xfrm>
            <a:off x="232499" y="134909"/>
            <a:ext cx="355395" cy="38332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fontAlgn="base">
              <a:spcBef>
                <a:spcPct val="0"/>
              </a:spcBef>
              <a:spcAft>
                <a:spcPct val="0"/>
              </a:spcAft>
            </a:pPr>
            <a:endParaRPr lang="zh-CN" altLang="en-US" sz="2399">
              <a:solidFill>
                <a:prstClr val="black"/>
              </a:solidFill>
            </a:endParaRPr>
          </a:p>
        </p:txBody>
      </p:sp>
      <p:sp>
        <p:nvSpPr>
          <p:cNvPr id="7" name="燕尾形 11">
            <a:extLst>
              <a:ext uri="{FF2B5EF4-FFF2-40B4-BE49-F238E27FC236}">
                <a16:creationId xmlns:a16="http://schemas.microsoft.com/office/drawing/2014/main" id="{DF1BB7C3-AD9E-4007-992F-9C71374ACB56}"/>
              </a:ext>
            </a:extLst>
          </p:cNvPr>
          <p:cNvSpPr/>
          <p:nvPr userDrawn="1"/>
        </p:nvSpPr>
        <p:spPr>
          <a:xfrm>
            <a:off x="484023" y="134909"/>
            <a:ext cx="355395" cy="38332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fontAlgn="base">
              <a:spcBef>
                <a:spcPct val="0"/>
              </a:spcBef>
              <a:spcAft>
                <a:spcPct val="0"/>
              </a:spcAft>
            </a:pPr>
            <a:endParaRPr lang="zh-CN" altLang="en-US" sz="2399">
              <a:solidFill>
                <a:prstClr val="black"/>
              </a:solidFill>
            </a:endParaRPr>
          </a:p>
        </p:txBody>
      </p:sp>
      <p:sp>
        <p:nvSpPr>
          <p:cNvPr id="8" name="文本框 7">
            <a:extLst>
              <a:ext uri="{FF2B5EF4-FFF2-40B4-BE49-F238E27FC236}">
                <a16:creationId xmlns:a16="http://schemas.microsoft.com/office/drawing/2014/main" id="{182BC45D-F3A8-46CF-B5F5-58B2F274DBB7}"/>
              </a:ext>
            </a:extLst>
          </p:cNvPr>
          <p:cNvSpPr txBox="1"/>
          <p:nvPr userDrawn="1"/>
        </p:nvSpPr>
        <p:spPr>
          <a:xfrm>
            <a:off x="972899" y="129072"/>
            <a:ext cx="2434855" cy="420564"/>
          </a:xfrm>
          <a:prstGeom prst="rect">
            <a:avLst/>
          </a:prstGeom>
          <a:noFill/>
        </p:spPr>
        <p:txBody>
          <a:bodyPr wrap="square" rtlCol="0">
            <a:spAutoFit/>
          </a:bodyPr>
          <a:lstStyle/>
          <a:p>
            <a:r>
              <a:rPr lang="zh-CN" altLang="en-US" sz="2133">
                <a:solidFill>
                  <a:schemeClr val="tx1">
                    <a:lumMod val="50000"/>
                    <a:lumOff val="50000"/>
                  </a:schemeClr>
                </a:solidFill>
                <a:latin typeface="微软雅黑" panose="020B0503020204020204" pitchFamily="34" charset="-122"/>
                <a:ea typeface="微软雅黑" panose="020B0503020204020204" pitchFamily="34" charset="-122"/>
              </a:rPr>
              <a:t>单击此处添加标题</a:t>
            </a:r>
          </a:p>
        </p:txBody>
      </p:sp>
    </p:spTree>
    <p:extLst>
      <p:ext uri="{BB962C8B-B14F-4D97-AF65-F5344CB8AC3E}">
        <p14:creationId xmlns:p14="http://schemas.microsoft.com/office/powerpoint/2010/main" val="24490476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文本框 37"/>
          <p:cNvSpPr txBox="1"/>
          <p:nvPr userDrawn="1"/>
        </p:nvSpPr>
        <p:spPr>
          <a:xfrm>
            <a:off x="855893" y="151379"/>
            <a:ext cx="1826152" cy="420504"/>
          </a:xfrm>
          <a:prstGeom prst="rect">
            <a:avLst/>
          </a:prstGeom>
          <a:noFill/>
        </p:spPr>
        <p:txBody>
          <a:bodyPr wrap="square" lIns="91417" tIns="45709" rIns="91417" bIns="45709" rtlCol="0">
            <a:spAutoFit/>
          </a:bodyPr>
          <a:lstStyle/>
          <a:p>
            <a:pPr lvl="0"/>
            <a:r>
              <a:rPr lang="zh-CN" altLang="zh-CN" sz="2133" b="0" i="0" dirty="0">
                <a:solidFill>
                  <a:schemeClr val="accent1"/>
                </a:solidFill>
                <a:latin typeface="微软雅黑" pitchFamily="34" charset="-122"/>
                <a:ea typeface="微软雅黑" pitchFamily="34" charset="-122"/>
              </a:rPr>
              <a:t>年度工作概述</a:t>
            </a:r>
          </a:p>
        </p:txBody>
      </p:sp>
      <p:sp>
        <p:nvSpPr>
          <p:cNvPr id="5" name="燕尾形 10">
            <a:extLst>
              <a:ext uri="{FF2B5EF4-FFF2-40B4-BE49-F238E27FC236}">
                <a16:creationId xmlns:a16="http://schemas.microsoft.com/office/drawing/2014/main" id="{AC9BD962-6E70-43F9-A839-0E64F813C0B3}"/>
              </a:ext>
            </a:extLst>
          </p:cNvPr>
          <p:cNvSpPr/>
          <p:nvPr userDrawn="1"/>
        </p:nvSpPr>
        <p:spPr>
          <a:xfrm>
            <a:off x="232499" y="134909"/>
            <a:ext cx="355395" cy="38332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fontAlgn="base">
              <a:spcBef>
                <a:spcPct val="0"/>
              </a:spcBef>
              <a:spcAft>
                <a:spcPct val="0"/>
              </a:spcAft>
            </a:pPr>
            <a:endParaRPr lang="zh-CN" altLang="en-US" sz="2399">
              <a:solidFill>
                <a:prstClr val="black"/>
              </a:solidFill>
            </a:endParaRPr>
          </a:p>
        </p:txBody>
      </p:sp>
      <p:sp>
        <p:nvSpPr>
          <p:cNvPr id="6" name="燕尾形 11">
            <a:extLst>
              <a:ext uri="{FF2B5EF4-FFF2-40B4-BE49-F238E27FC236}">
                <a16:creationId xmlns:a16="http://schemas.microsoft.com/office/drawing/2014/main" id="{767D41BC-2DE9-4935-BD09-6003806E0C10}"/>
              </a:ext>
            </a:extLst>
          </p:cNvPr>
          <p:cNvSpPr/>
          <p:nvPr userDrawn="1"/>
        </p:nvSpPr>
        <p:spPr>
          <a:xfrm>
            <a:off x="484023" y="134909"/>
            <a:ext cx="355395" cy="38332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fontAlgn="base">
              <a:spcBef>
                <a:spcPct val="0"/>
              </a:spcBef>
              <a:spcAft>
                <a:spcPct val="0"/>
              </a:spcAft>
            </a:pPr>
            <a:endParaRPr lang="zh-CN" altLang="en-US" sz="2399">
              <a:solidFill>
                <a:prstClr val="black"/>
              </a:solidFill>
            </a:endParaRPr>
          </a:p>
        </p:txBody>
      </p:sp>
    </p:spTree>
    <p:extLst>
      <p:ext uri="{BB962C8B-B14F-4D97-AF65-F5344CB8AC3E}">
        <p14:creationId xmlns:p14="http://schemas.microsoft.com/office/powerpoint/2010/main" val="9981215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5/5/2022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815373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文本框 37"/>
          <p:cNvSpPr txBox="1"/>
          <p:nvPr userDrawn="1"/>
        </p:nvSpPr>
        <p:spPr>
          <a:xfrm>
            <a:off x="809640" y="129859"/>
            <a:ext cx="1826152" cy="420504"/>
          </a:xfrm>
          <a:prstGeom prst="rect">
            <a:avLst/>
          </a:prstGeom>
          <a:noFill/>
        </p:spPr>
        <p:txBody>
          <a:bodyPr wrap="square" lIns="91417" tIns="45709" rIns="91417" bIns="45709" rtlCol="0">
            <a:spAutoFit/>
          </a:bodyPr>
          <a:lstStyle/>
          <a:p>
            <a:pPr lvl="0"/>
            <a:r>
              <a:rPr lang="zh-CN" altLang="zh-CN" sz="2133" b="0" dirty="0">
                <a:solidFill>
                  <a:schemeClr val="accent1"/>
                </a:solidFill>
                <a:latin typeface="微软雅黑" pitchFamily="34" charset="-122"/>
                <a:ea typeface="微软雅黑" pitchFamily="34" charset="-122"/>
              </a:rPr>
              <a:t>工作完成情况</a:t>
            </a:r>
          </a:p>
        </p:txBody>
      </p:sp>
      <p:sp>
        <p:nvSpPr>
          <p:cNvPr id="5" name="燕尾形 10">
            <a:extLst>
              <a:ext uri="{FF2B5EF4-FFF2-40B4-BE49-F238E27FC236}">
                <a16:creationId xmlns:a16="http://schemas.microsoft.com/office/drawing/2014/main" id="{B335F947-25F3-41AA-AEDD-E8B08146A1E4}"/>
              </a:ext>
            </a:extLst>
          </p:cNvPr>
          <p:cNvSpPr/>
          <p:nvPr userDrawn="1"/>
        </p:nvSpPr>
        <p:spPr>
          <a:xfrm>
            <a:off x="232499" y="134909"/>
            <a:ext cx="355395" cy="38332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fontAlgn="base">
              <a:spcBef>
                <a:spcPct val="0"/>
              </a:spcBef>
              <a:spcAft>
                <a:spcPct val="0"/>
              </a:spcAft>
            </a:pPr>
            <a:endParaRPr lang="zh-CN" altLang="en-US" sz="2399">
              <a:solidFill>
                <a:prstClr val="black"/>
              </a:solidFill>
            </a:endParaRPr>
          </a:p>
        </p:txBody>
      </p:sp>
      <p:sp>
        <p:nvSpPr>
          <p:cNvPr id="6" name="燕尾形 11">
            <a:extLst>
              <a:ext uri="{FF2B5EF4-FFF2-40B4-BE49-F238E27FC236}">
                <a16:creationId xmlns:a16="http://schemas.microsoft.com/office/drawing/2014/main" id="{C52DD76E-B9F0-4B5F-8E3E-676BFBF896C4}"/>
              </a:ext>
            </a:extLst>
          </p:cNvPr>
          <p:cNvSpPr/>
          <p:nvPr userDrawn="1"/>
        </p:nvSpPr>
        <p:spPr>
          <a:xfrm>
            <a:off x="484023" y="134909"/>
            <a:ext cx="355395" cy="38332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fontAlgn="base">
              <a:spcBef>
                <a:spcPct val="0"/>
              </a:spcBef>
              <a:spcAft>
                <a:spcPct val="0"/>
              </a:spcAft>
            </a:pPr>
            <a:endParaRPr lang="zh-CN" altLang="en-US" sz="2399">
              <a:solidFill>
                <a:prstClr val="black"/>
              </a:solidFill>
            </a:endParaRPr>
          </a:p>
        </p:txBody>
      </p:sp>
    </p:spTree>
    <p:extLst>
      <p:ext uri="{BB962C8B-B14F-4D97-AF65-F5344CB8AC3E}">
        <p14:creationId xmlns:p14="http://schemas.microsoft.com/office/powerpoint/2010/main" val="5940680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4" name="文本框 37"/>
          <p:cNvSpPr txBox="1"/>
          <p:nvPr userDrawn="1"/>
        </p:nvSpPr>
        <p:spPr>
          <a:xfrm>
            <a:off x="826116" y="113388"/>
            <a:ext cx="1826152" cy="420504"/>
          </a:xfrm>
          <a:prstGeom prst="rect">
            <a:avLst/>
          </a:prstGeom>
          <a:noFill/>
        </p:spPr>
        <p:txBody>
          <a:bodyPr wrap="square" lIns="91417" tIns="45709" rIns="91417" bIns="45709" rtlCol="0">
            <a:spAutoFit/>
          </a:bodyPr>
          <a:lstStyle/>
          <a:p>
            <a:pPr lvl="0"/>
            <a:r>
              <a:rPr lang="zh-CN" altLang="zh-CN" sz="2133" b="0" dirty="0">
                <a:solidFill>
                  <a:schemeClr val="accent1"/>
                </a:solidFill>
                <a:latin typeface="微软雅黑" pitchFamily="34" charset="-122"/>
                <a:ea typeface="微软雅黑" pitchFamily="34" charset="-122"/>
              </a:rPr>
              <a:t>成功项目展示</a:t>
            </a:r>
          </a:p>
        </p:txBody>
      </p:sp>
      <p:sp>
        <p:nvSpPr>
          <p:cNvPr id="5" name="燕尾形 10">
            <a:extLst>
              <a:ext uri="{FF2B5EF4-FFF2-40B4-BE49-F238E27FC236}">
                <a16:creationId xmlns:a16="http://schemas.microsoft.com/office/drawing/2014/main" id="{B407E47A-116D-4CC6-91DF-E377BAB80927}"/>
              </a:ext>
            </a:extLst>
          </p:cNvPr>
          <p:cNvSpPr/>
          <p:nvPr userDrawn="1"/>
        </p:nvSpPr>
        <p:spPr>
          <a:xfrm>
            <a:off x="232499" y="134909"/>
            <a:ext cx="355395" cy="38332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fontAlgn="base">
              <a:spcBef>
                <a:spcPct val="0"/>
              </a:spcBef>
              <a:spcAft>
                <a:spcPct val="0"/>
              </a:spcAft>
            </a:pPr>
            <a:endParaRPr lang="zh-CN" altLang="en-US" sz="2399">
              <a:solidFill>
                <a:prstClr val="black"/>
              </a:solidFill>
            </a:endParaRPr>
          </a:p>
        </p:txBody>
      </p:sp>
      <p:sp>
        <p:nvSpPr>
          <p:cNvPr id="6" name="燕尾形 11">
            <a:extLst>
              <a:ext uri="{FF2B5EF4-FFF2-40B4-BE49-F238E27FC236}">
                <a16:creationId xmlns:a16="http://schemas.microsoft.com/office/drawing/2014/main" id="{68545155-AB82-45B4-935C-FA94C998AF57}"/>
              </a:ext>
            </a:extLst>
          </p:cNvPr>
          <p:cNvSpPr/>
          <p:nvPr userDrawn="1"/>
        </p:nvSpPr>
        <p:spPr>
          <a:xfrm>
            <a:off x="484023" y="134909"/>
            <a:ext cx="355395" cy="38332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fontAlgn="base">
              <a:spcBef>
                <a:spcPct val="0"/>
              </a:spcBef>
              <a:spcAft>
                <a:spcPct val="0"/>
              </a:spcAft>
            </a:pPr>
            <a:endParaRPr lang="zh-CN" altLang="en-US" sz="2399">
              <a:solidFill>
                <a:prstClr val="black"/>
              </a:solidFill>
            </a:endParaRPr>
          </a:p>
        </p:txBody>
      </p:sp>
    </p:spTree>
    <p:extLst>
      <p:ext uri="{BB962C8B-B14F-4D97-AF65-F5344CB8AC3E}">
        <p14:creationId xmlns:p14="http://schemas.microsoft.com/office/powerpoint/2010/main" val="270202617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4" name="文本框 37"/>
          <p:cNvSpPr txBox="1"/>
          <p:nvPr userDrawn="1"/>
        </p:nvSpPr>
        <p:spPr>
          <a:xfrm>
            <a:off x="842592" y="146330"/>
            <a:ext cx="1826152" cy="420504"/>
          </a:xfrm>
          <a:prstGeom prst="rect">
            <a:avLst/>
          </a:prstGeom>
          <a:noFill/>
        </p:spPr>
        <p:txBody>
          <a:bodyPr wrap="square" lIns="91417" tIns="45709" rIns="91417" bIns="45709" rtlCol="0">
            <a:spAutoFit/>
          </a:bodyPr>
          <a:lstStyle/>
          <a:p>
            <a:r>
              <a:rPr lang="zh-CN" altLang="zh-CN" sz="2133" b="0" dirty="0">
                <a:solidFill>
                  <a:schemeClr val="accent1"/>
                </a:solidFill>
                <a:latin typeface="微软雅黑" pitchFamily="34" charset="-122"/>
                <a:ea typeface="微软雅黑" pitchFamily="34" charset="-122"/>
              </a:rPr>
              <a:t>明年工作计划</a:t>
            </a:r>
          </a:p>
        </p:txBody>
      </p:sp>
      <p:sp>
        <p:nvSpPr>
          <p:cNvPr id="5" name="燕尾形 10">
            <a:extLst>
              <a:ext uri="{FF2B5EF4-FFF2-40B4-BE49-F238E27FC236}">
                <a16:creationId xmlns:a16="http://schemas.microsoft.com/office/drawing/2014/main" id="{7A80A19F-8158-46D8-994E-4BC31207C86B}"/>
              </a:ext>
            </a:extLst>
          </p:cNvPr>
          <p:cNvSpPr/>
          <p:nvPr userDrawn="1"/>
        </p:nvSpPr>
        <p:spPr>
          <a:xfrm>
            <a:off x="232499" y="134909"/>
            <a:ext cx="355395" cy="38332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fontAlgn="base">
              <a:spcBef>
                <a:spcPct val="0"/>
              </a:spcBef>
              <a:spcAft>
                <a:spcPct val="0"/>
              </a:spcAft>
            </a:pPr>
            <a:endParaRPr lang="zh-CN" altLang="en-US" sz="2399">
              <a:solidFill>
                <a:prstClr val="black"/>
              </a:solidFill>
            </a:endParaRPr>
          </a:p>
        </p:txBody>
      </p:sp>
      <p:sp>
        <p:nvSpPr>
          <p:cNvPr id="6" name="燕尾形 11">
            <a:extLst>
              <a:ext uri="{FF2B5EF4-FFF2-40B4-BE49-F238E27FC236}">
                <a16:creationId xmlns:a16="http://schemas.microsoft.com/office/drawing/2014/main" id="{EC7BEA7F-8A0F-4010-8B6C-909CEA6A209D}"/>
              </a:ext>
            </a:extLst>
          </p:cNvPr>
          <p:cNvSpPr/>
          <p:nvPr userDrawn="1"/>
        </p:nvSpPr>
        <p:spPr>
          <a:xfrm>
            <a:off x="484023" y="134909"/>
            <a:ext cx="355395" cy="38332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fontAlgn="base">
              <a:spcBef>
                <a:spcPct val="0"/>
              </a:spcBef>
              <a:spcAft>
                <a:spcPct val="0"/>
              </a:spcAft>
            </a:pPr>
            <a:endParaRPr lang="zh-CN" altLang="en-US" sz="2399">
              <a:solidFill>
                <a:prstClr val="black"/>
              </a:solidFill>
            </a:endParaRPr>
          </a:p>
        </p:txBody>
      </p:sp>
    </p:spTree>
    <p:extLst>
      <p:ext uri="{BB962C8B-B14F-4D97-AF65-F5344CB8AC3E}">
        <p14:creationId xmlns:p14="http://schemas.microsoft.com/office/powerpoint/2010/main" val="26992395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7" cy="1600201"/>
          </a:xfrm>
        </p:spPr>
        <p:txBody>
          <a:bodyPr anchor="b"/>
          <a:lstStyle>
            <a:lvl1pPr>
              <a:defRPr sz="3199"/>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399"/>
            <a:ext cx="3932237" cy="3811589"/>
          </a:xfrm>
        </p:spPr>
        <p:txBody>
          <a:bodyPr/>
          <a:lstStyle>
            <a:lvl1pPr marL="0" indent="0">
              <a:buNone/>
              <a:defRPr sz="1599"/>
            </a:lvl1pPr>
            <a:lvl2pPr marL="457051" indent="0">
              <a:buNone/>
              <a:defRPr sz="1400"/>
            </a:lvl2pPr>
            <a:lvl3pPr marL="914103" indent="0">
              <a:buNone/>
              <a:defRPr sz="1200"/>
            </a:lvl3pPr>
            <a:lvl4pPr marL="1371154" indent="0">
              <a:buNone/>
              <a:defRPr sz="1000"/>
            </a:lvl4pPr>
            <a:lvl5pPr marL="1828206" indent="0">
              <a:buNone/>
              <a:defRPr sz="1000"/>
            </a:lvl5pPr>
            <a:lvl6pPr marL="2285257" indent="0">
              <a:buNone/>
              <a:defRPr sz="1000"/>
            </a:lvl6pPr>
            <a:lvl7pPr marL="2742308" indent="0">
              <a:buNone/>
              <a:defRPr sz="1000"/>
            </a:lvl7pPr>
            <a:lvl8pPr marL="3199360" indent="0">
              <a:buNone/>
              <a:defRPr sz="1000"/>
            </a:lvl8pPr>
            <a:lvl9pPr marL="3656411"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C32A081-796E-46EC-9598-D5F2CE7547E4}" type="datetimeFigureOut">
              <a:rPr lang="zh-CN" altLang="en-US" smtClean="0"/>
              <a:pPr/>
              <a:t>2022/5/5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ADEFAE-EECD-4CA4-92B1-053030F64CE9}" type="slidenum">
              <a:rPr lang="zh-CN" altLang="en-US" smtClean="0"/>
              <a:pPr/>
              <a:t>‹#›</a:t>
            </a:fld>
            <a:endParaRPr lang="zh-CN" altLang="en-US"/>
          </a:p>
        </p:txBody>
      </p:sp>
    </p:spTree>
    <p:extLst>
      <p:ext uri="{BB962C8B-B14F-4D97-AF65-F5344CB8AC3E}">
        <p14:creationId xmlns:p14="http://schemas.microsoft.com/office/powerpoint/2010/main" val="31782194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7" cy="1600201"/>
          </a:xfrm>
        </p:spPr>
        <p:txBody>
          <a:bodyPr anchor="b"/>
          <a:lstStyle>
            <a:lvl1pPr>
              <a:defRPr sz="3199"/>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051" indent="0">
              <a:buNone/>
              <a:defRPr sz="2799"/>
            </a:lvl2pPr>
            <a:lvl3pPr marL="914103" indent="0">
              <a:buNone/>
              <a:defRPr sz="2399"/>
            </a:lvl3pPr>
            <a:lvl4pPr marL="1371154" indent="0">
              <a:buNone/>
              <a:defRPr sz="1999"/>
            </a:lvl4pPr>
            <a:lvl5pPr marL="1828206" indent="0">
              <a:buNone/>
              <a:defRPr sz="1999"/>
            </a:lvl5pPr>
            <a:lvl6pPr marL="2285257" indent="0">
              <a:buNone/>
              <a:defRPr sz="1999"/>
            </a:lvl6pPr>
            <a:lvl7pPr marL="2742308" indent="0">
              <a:buNone/>
              <a:defRPr sz="1999"/>
            </a:lvl7pPr>
            <a:lvl8pPr marL="3199360" indent="0">
              <a:buNone/>
              <a:defRPr sz="1999"/>
            </a:lvl8pPr>
            <a:lvl9pPr marL="3656411" indent="0">
              <a:buNone/>
              <a:defRPr sz="1999"/>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399"/>
            <a:ext cx="3932237" cy="3811589"/>
          </a:xfrm>
        </p:spPr>
        <p:txBody>
          <a:bodyPr/>
          <a:lstStyle>
            <a:lvl1pPr marL="0" indent="0">
              <a:buNone/>
              <a:defRPr sz="1599"/>
            </a:lvl1pPr>
            <a:lvl2pPr marL="457051" indent="0">
              <a:buNone/>
              <a:defRPr sz="1400"/>
            </a:lvl2pPr>
            <a:lvl3pPr marL="914103" indent="0">
              <a:buNone/>
              <a:defRPr sz="1200"/>
            </a:lvl3pPr>
            <a:lvl4pPr marL="1371154" indent="0">
              <a:buNone/>
              <a:defRPr sz="1000"/>
            </a:lvl4pPr>
            <a:lvl5pPr marL="1828206" indent="0">
              <a:buNone/>
              <a:defRPr sz="1000"/>
            </a:lvl5pPr>
            <a:lvl6pPr marL="2285257" indent="0">
              <a:buNone/>
              <a:defRPr sz="1000"/>
            </a:lvl6pPr>
            <a:lvl7pPr marL="2742308" indent="0">
              <a:buNone/>
              <a:defRPr sz="1000"/>
            </a:lvl7pPr>
            <a:lvl8pPr marL="3199360" indent="0">
              <a:buNone/>
              <a:defRPr sz="1000"/>
            </a:lvl8pPr>
            <a:lvl9pPr marL="3656411"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C32A081-796E-46EC-9598-D5F2CE7547E4}" type="datetimeFigureOut">
              <a:rPr lang="zh-CN" altLang="en-US" smtClean="0"/>
              <a:pPr/>
              <a:t>2022/5/5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ADEFAE-EECD-4CA4-92B1-053030F64CE9}" type="slidenum">
              <a:rPr lang="zh-CN" altLang="en-US" smtClean="0"/>
              <a:pPr/>
              <a:t>‹#›</a:t>
            </a:fld>
            <a:endParaRPr lang="zh-CN" altLang="en-US"/>
          </a:p>
        </p:txBody>
      </p:sp>
    </p:spTree>
    <p:extLst>
      <p:ext uri="{BB962C8B-B14F-4D97-AF65-F5344CB8AC3E}">
        <p14:creationId xmlns:p14="http://schemas.microsoft.com/office/powerpoint/2010/main" val="27566573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C32A081-796E-46EC-9598-D5F2CE7547E4}" type="datetimeFigureOut">
              <a:rPr lang="zh-CN" altLang="en-US" smtClean="0"/>
              <a:pPr/>
              <a:t>2022/5/5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ADEFAE-EECD-4CA4-92B1-053030F64CE9}" type="slidenum">
              <a:rPr lang="zh-CN" altLang="en-US" smtClean="0"/>
              <a:pPr/>
              <a:t>‹#›</a:t>
            </a:fld>
            <a:endParaRPr lang="zh-CN" altLang="en-US"/>
          </a:p>
        </p:txBody>
      </p:sp>
    </p:spTree>
    <p:extLst>
      <p:ext uri="{BB962C8B-B14F-4D97-AF65-F5344CB8AC3E}">
        <p14:creationId xmlns:p14="http://schemas.microsoft.com/office/powerpoint/2010/main" val="130385444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4"/>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4"/>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C32A081-796E-46EC-9598-D5F2CE7547E4}" type="datetimeFigureOut">
              <a:rPr lang="zh-CN" altLang="en-US" smtClean="0"/>
              <a:pPr/>
              <a:t>2022/5/5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ADEFAE-EECD-4CA4-92B1-053030F64CE9}" type="slidenum">
              <a:rPr lang="zh-CN" altLang="en-US" smtClean="0"/>
              <a:pPr/>
              <a:t>‹#›</a:t>
            </a:fld>
            <a:endParaRPr lang="zh-CN" altLang="en-US"/>
          </a:p>
        </p:txBody>
      </p:sp>
    </p:spTree>
    <p:extLst>
      <p:ext uri="{BB962C8B-B14F-4D97-AF65-F5344CB8AC3E}">
        <p14:creationId xmlns:p14="http://schemas.microsoft.com/office/powerpoint/2010/main" val="347702246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2081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34709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823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p:ext uri="{DCECCB84-F9BA-43D5-87BE-67443E8EF086}">
      <p15:sldGuideLst xmlns:p15="http://schemas.microsoft.com/office/powerpoint/2012/main">
        <p15:guide id="1" orient="horz" pos="2879" userDrawn="1">
          <p15:clr>
            <a:srgbClr val="FBAE40"/>
          </p15:clr>
        </p15:guide>
        <p15:guide id="2" pos="512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5/5/2022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57958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74350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6380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3350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pPr>
              <a:defRPr/>
            </a:pPr>
            <a:fld id="{0C9ABEBE-EF13-4983-B182-046B37A0370C}" type="datetime1">
              <a:rPr lang="zh-CN" altLang="en-US"/>
              <a:pPr>
                <a:defRPr/>
              </a:pPr>
              <a:t>2022/5/5</a:t>
            </a:fld>
            <a:endParaRPr lang="zh-CN" altLang="en-US" sz="1866" dirty="0">
              <a:solidFill>
                <a:prstClr val="black"/>
              </a:solidFill>
              <a:latin typeface="Arial" pitchFamily="34" charset="0"/>
              <a:ea typeface="宋体" pitchFamily="2" charset="-122"/>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fld id="{98145E6F-D1B7-49E0-9AB3-789D9698C190}" type="slidenum">
              <a:rPr lang="zh-CN" altLang="en-US"/>
              <a:pPr/>
              <a:t>‹#›</a:t>
            </a:fld>
            <a:endParaRPr lang="zh-CN" altLang="en-US" sz="1866"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484849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45357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5/5/2022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720534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5/5/2022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91596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5/5/2022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550390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5/5/2022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87432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5/5/2022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16123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5/5/2022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138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5/5/2022</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656082658"/>
      </p:ext>
    </p:extLst>
  </p:cSld>
  <p:clrMap bg1="lt1" tx1="dk1" bg2="lt2" tx2="dk2" accent1="accent1" accent2="accent2" accent3="accent3" accent4="accent4" accent5="accent5" accent6="accent6" hlink="hlink" folHlink="folHlink"/>
  <p:sldLayoutIdLst>
    <p:sldLayoutId id="2147483696" r:id="rId1"/>
    <p:sldLayoutId id="2147483695" r:id="rId2"/>
    <p:sldLayoutId id="2147483694" r:id="rId3"/>
    <p:sldLayoutId id="2147483693" r:id="rId4"/>
    <p:sldLayoutId id="2147483692" r:id="rId5"/>
    <p:sldLayoutId id="2147483691" r:id="rId6"/>
    <p:sldLayoutId id="2147483690" r:id="rId7"/>
    <p:sldLayoutId id="2147483689" r:id="rId8"/>
    <p:sldLayoutId id="2147483688" r:id="rId9"/>
    <p:sldLayoutId id="2147483687" r:id="rId10"/>
    <p:sldLayoutId id="2147483686"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32A081-796E-46EC-9598-D5F2CE7547E4}" type="datetimeFigureOut">
              <a:rPr lang="zh-CN" altLang="en-US" smtClean="0"/>
              <a:pPr/>
              <a:t>2022/5/5</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DEFAE-EECD-4CA4-92B1-053030F64CE9}" type="slidenum">
              <a:rPr lang="zh-CN" altLang="en-US" smtClean="0"/>
              <a:pPr/>
              <a:t>‹#›</a:t>
            </a:fld>
            <a:endParaRPr lang="zh-CN" altLang="en-US"/>
          </a:p>
        </p:txBody>
      </p:sp>
    </p:spTree>
    <p:extLst>
      <p:ext uri="{BB962C8B-B14F-4D97-AF65-F5344CB8AC3E}">
        <p14:creationId xmlns:p14="http://schemas.microsoft.com/office/powerpoint/2010/main" val="23069935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80" r:id="rId8"/>
    <p:sldLayoutId id="2147483681" r:id="rId9"/>
    <p:sldLayoutId id="2147483682" r:id="rId10"/>
    <p:sldLayoutId id="2147483683"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84" r:id="rId2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8">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Video 107">
            <a:extLst>
              <a:ext uri="{FF2B5EF4-FFF2-40B4-BE49-F238E27FC236}">
                <a16:creationId xmlns:a16="http://schemas.microsoft.com/office/drawing/2014/main" id="{EFB2DED6-E4B1-31E9-D705-FA2422EEED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324"/>
          <a:stretch/>
        </p:blipFill>
        <p:spPr>
          <a:xfrm>
            <a:off x="0" y="-38226"/>
            <a:ext cx="12198869" cy="6859119"/>
          </a:xfrm>
          <a:prstGeom prst="rect">
            <a:avLst/>
          </a:prstGeom>
        </p:spPr>
      </p:pic>
      <p:sp>
        <p:nvSpPr>
          <p:cNvPr id="109" name="Rectangle 10">
            <a:extLst>
              <a:ext uri="{FF2B5EF4-FFF2-40B4-BE49-F238E27FC236}">
                <a16:creationId xmlns:a16="http://schemas.microsoft.com/office/drawing/2014/main" id="{646C6347-670A-4289-8E1E-A6D48C2F2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74844" y="2008604"/>
            <a:ext cx="4533130" cy="23688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082E1-A20F-4B93-A5EA-46262AC9248C}"/>
              </a:ext>
            </a:extLst>
          </p:cNvPr>
          <p:cNvSpPr>
            <a:spLocks noGrp="1"/>
          </p:cNvSpPr>
          <p:nvPr>
            <p:ph type="ctrTitle"/>
          </p:nvPr>
        </p:nvSpPr>
        <p:spPr>
          <a:xfrm>
            <a:off x="5947852" y="1881362"/>
            <a:ext cx="6244141" cy="1451482"/>
          </a:xfrm>
        </p:spPr>
        <p:txBody>
          <a:bodyPr anchor="ctr">
            <a:normAutofit/>
          </a:bodyPr>
          <a:lstStyle/>
          <a:p>
            <a:r>
              <a:rPr lang="en-US" sz="3500"/>
              <a:t>Project: </a:t>
            </a:r>
            <a:br>
              <a:rPr lang="en-US" sz="3500"/>
            </a:br>
            <a:r>
              <a:rPr lang="en-US" sz="3500"/>
              <a:t>Bigmart Sales</a:t>
            </a:r>
          </a:p>
        </p:txBody>
      </p:sp>
      <p:sp>
        <p:nvSpPr>
          <p:cNvPr id="110" name="Freeform 88">
            <a:extLst>
              <a:ext uri="{FF2B5EF4-FFF2-40B4-BE49-F238E27FC236}">
                <a16:creationId xmlns:a16="http://schemas.microsoft.com/office/drawing/2014/main" id="{3F2F58E7-0371-4C0C-912C-50BA51484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020927" y="402711"/>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88">
            <a:extLst>
              <a:ext uri="{FF2B5EF4-FFF2-40B4-BE49-F238E27FC236}">
                <a16:creationId xmlns:a16="http://schemas.microsoft.com/office/drawing/2014/main" id="{22D05290-3AB2-400B-B0D6-813D45F9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053593" y="5750318"/>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2" name="Group 16">
            <a:extLst>
              <a:ext uri="{FF2B5EF4-FFF2-40B4-BE49-F238E27FC236}">
                <a16:creationId xmlns:a16="http://schemas.microsoft.com/office/drawing/2014/main" id="{81DD21A3-89E3-40A2-9D07-1459894479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91980" y="-37210"/>
            <a:ext cx="1528600" cy="6929142"/>
            <a:chOff x="8291980" y="-37210"/>
            <a:chExt cx="1528600" cy="6929142"/>
          </a:xfrm>
        </p:grpSpPr>
        <p:sp>
          <p:nvSpPr>
            <p:cNvPr id="18" name="Freeform 66">
              <a:extLst>
                <a:ext uri="{FF2B5EF4-FFF2-40B4-BE49-F238E27FC236}">
                  <a16:creationId xmlns:a16="http://schemas.microsoft.com/office/drawing/2014/main" id="{AAA8D351-4D5D-43CA-9EA3-3A209DBA7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9819" y="544717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7">
              <a:extLst>
                <a:ext uri="{FF2B5EF4-FFF2-40B4-BE49-F238E27FC236}">
                  <a16:creationId xmlns:a16="http://schemas.microsoft.com/office/drawing/2014/main" id="{AEB482CE-8502-400F-A587-CEA8BF6680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70278" y="4563928"/>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B86FDE7E-057E-44EF-9209-38C5CD45C1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04222" y="5781319"/>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0">
              <a:extLst>
                <a:ext uri="{FF2B5EF4-FFF2-40B4-BE49-F238E27FC236}">
                  <a16:creationId xmlns:a16="http://schemas.microsoft.com/office/drawing/2014/main" id="{9DAEC7B8-1258-418C-8918-40304A03F2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61855" y="6481863"/>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1">
              <a:extLst>
                <a:ext uri="{FF2B5EF4-FFF2-40B4-BE49-F238E27FC236}">
                  <a16:creationId xmlns:a16="http://schemas.microsoft.com/office/drawing/2014/main" id="{7B3E59D7-9F28-4FEB-8725-3474C434C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7887" y="5164941"/>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2">
              <a:extLst>
                <a:ext uri="{FF2B5EF4-FFF2-40B4-BE49-F238E27FC236}">
                  <a16:creationId xmlns:a16="http://schemas.microsoft.com/office/drawing/2014/main" id="{FB6EF793-0487-49E6-ACD6-A61029C0A8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4024" y="4896371"/>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4">
              <a:extLst>
                <a:ext uri="{FF2B5EF4-FFF2-40B4-BE49-F238E27FC236}">
                  <a16:creationId xmlns:a16="http://schemas.microsoft.com/office/drawing/2014/main" id="{DDB8BBFA-C9D7-4F60-A252-7ED1743E47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81853" y="617571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5">
              <a:extLst>
                <a:ext uri="{FF2B5EF4-FFF2-40B4-BE49-F238E27FC236}">
                  <a16:creationId xmlns:a16="http://schemas.microsoft.com/office/drawing/2014/main" id="{A0FF6E41-0C56-4070-B2E2-2B584C578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65888" y="670430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8">
              <a:extLst>
                <a:ext uri="{FF2B5EF4-FFF2-40B4-BE49-F238E27FC236}">
                  <a16:creationId xmlns:a16="http://schemas.microsoft.com/office/drawing/2014/main" id="{2BDFC7FA-5D85-4F31-B712-6E0C0D7B0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70114" y="5839432"/>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4">
              <a:extLst>
                <a:ext uri="{FF2B5EF4-FFF2-40B4-BE49-F238E27FC236}">
                  <a16:creationId xmlns:a16="http://schemas.microsoft.com/office/drawing/2014/main" id="{DD1464FA-ADAE-4DB6-A9A6-A809763A3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94409" y="5536363"/>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a:extLst>
                <a:ext uri="{FF2B5EF4-FFF2-40B4-BE49-F238E27FC236}">
                  <a16:creationId xmlns:a16="http://schemas.microsoft.com/office/drawing/2014/main" id="{A247191C-2FEA-4AA3-9B1B-4F1602D26A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38826" y="4845963"/>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1">
              <a:extLst>
                <a:ext uri="{FF2B5EF4-FFF2-40B4-BE49-F238E27FC236}">
                  <a16:creationId xmlns:a16="http://schemas.microsoft.com/office/drawing/2014/main" id="{0D1F9B54-5650-4ADE-8769-818D5AD39D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85713" y="5222654"/>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2">
              <a:extLst>
                <a:ext uri="{FF2B5EF4-FFF2-40B4-BE49-F238E27FC236}">
                  <a16:creationId xmlns:a16="http://schemas.microsoft.com/office/drawing/2014/main" id="{1208F64B-D1E2-4308-A921-2791E4D90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81189" y="5886073"/>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3">
              <a:extLst>
                <a:ext uri="{FF2B5EF4-FFF2-40B4-BE49-F238E27FC236}">
                  <a16:creationId xmlns:a16="http://schemas.microsoft.com/office/drawing/2014/main" id="{DD5592E3-A816-49FE-824E-AF5845C51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77133" y="6237935"/>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13">
              <a:extLst>
                <a:ext uri="{FF2B5EF4-FFF2-40B4-BE49-F238E27FC236}">
                  <a16:creationId xmlns:a16="http://schemas.microsoft.com/office/drawing/2014/main" id="{048AF30C-3E40-4065-A7E2-A78D26B059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40039" y="4862651"/>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17">
              <a:extLst>
                <a:ext uri="{FF2B5EF4-FFF2-40B4-BE49-F238E27FC236}">
                  <a16:creationId xmlns:a16="http://schemas.microsoft.com/office/drawing/2014/main" id="{C126D247-0C11-4EAB-BE52-A4D807955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22290" y="6194317"/>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9">
              <a:extLst>
                <a:ext uri="{FF2B5EF4-FFF2-40B4-BE49-F238E27FC236}">
                  <a16:creationId xmlns:a16="http://schemas.microsoft.com/office/drawing/2014/main" id="{171F133F-A692-4513-A861-47BDCCC8F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87702" y="6590592"/>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29">
              <a:extLst>
                <a:ext uri="{FF2B5EF4-FFF2-40B4-BE49-F238E27FC236}">
                  <a16:creationId xmlns:a16="http://schemas.microsoft.com/office/drawing/2014/main" id="{E160D945-C924-441B-827A-C27206D1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6442" y="4802769"/>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6">
              <a:extLst>
                <a:ext uri="{FF2B5EF4-FFF2-40B4-BE49-F238E27FC236}">
                  <a16:creationId xmlns:a16="http://schemas.microsoft.com/office/drawing/2014/main" id="{CE529D6B-DA12-4C21-8816-B7C0655DCA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8576" y="5668940"/>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37">
              <a:extLst>
                <a:ext uri="{FF2B5EF4-FFF2-40B4-BE49-F238E27FC236}">
                  <a16:creationId xmlns:a16="http://schemas.microsoft.com/office/drawing/2014/main" id="{8BD20D1C-AFD2-46C5-B874-E1E6575AB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17289" y="5418599"/>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38">
              <a:extLst>
                <a:ext uri="{FF2B5EF4-FFF2-40B4-BE49-F238E27FC236}">
                  <a16:creationId xmlns:a16="http://schemas.microsoft.com/office/drawing/2014/main" id="{1553F3A5-DAE1-4BE4-A62C-DC0B2B0765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9314" y="5097501"/>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42">
              <a:extLst>
                <a:ext uri="{FF2B5EF4-FFF2-40B4-BE49-F238E27FC236}">
                  <a16:creationId xmlns:a16="http://schemas.microsoft.com/office/drawing/2014/main" id="{87579DF1-0CD1-48D7-9B6C-2B437C7B00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09453" y="4638632"/>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43">
              <a:extLst>
                <a:ext uri="{FF2B5EF4-FFF2-40B4-BE49-F238E27FC236}">
                  <a16:creationId xmlns:a16="http://schemas.microsoft.com/office/drawing/2014/main" id="{51C5165A-A8BD-4E8A-BB51-96ADB4E0CF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0947" y="5936916"/>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44">
              <a:extLst>
                <a:ext uri="{FF2B5EF4-FFF2-40B4-BE49-F238E27FC236}">
                  <a16:creationId xmlns:a16="http://schemas.microsoft.com/office/drawing/2014/main" id="{3318A639-15FE-47E4-883D-24F0DAF6B4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77388" y="6204012"/>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45">
              <a:extLst>
                <a:ext uri="{FF2B5EF4-FFF2-40B4-BE49-F238E27FC236}">
                  <a16:creationId xmlns:a16="http://schemas.microsoft.com/office/drawing/2014/main" id="{B03EC112-0D5C-48DA-93EE-940B74A624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96697" y="6454593"/>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0">
              <a:extLst>
                <a:ext uri="{FF2B5EF4-FFF2-40B4-BE49-F238E27FC236}">
                  <a16:creationId xmlns:a16="http://schemas.microsoft.com/office/drawing/2014/main" id="{69010010-E67A-4065-8312-BE392BB1C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06465" y="4620141"/>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6">
              <a:extLst>
                <a:ext uri="{FF2B5EF4-FFF2-40B4-BE49-F238E27FC236}">
                  <a16:creationId xmlns:a16="http://schemas.microsoft.com/office/drawing/2014/main" id="{E208343E-229A-4E39-AF3B-DAE8625D5E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42212" y="4472241"/>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9">
              <a:extLst>
                <a:ext uri="{FF2B5EF4-FFF2-40B4-BE49-F238E27FC236}">
                  <a16:creationId xmlns:a16="http://schemas.microsoft.com/office/drawing/2014/main" id="{E3C0DF2F-3170-4A79-ADAA-4BC015B2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54461" y="1432624"/>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2">
              <a:extLst>
                <a:ext uri="{FF2B5EF4-FFF2-40B4-BE49-F238E27FC236}">
                  <a16:creationId xmlns:a16="http://schemas.microsoft.com/office/drawing/2014/main" id="{631A2BD3-8DA4-49DA-961C-2A84252D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41159" y="322950"/>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23">
              <a:extLst>
                <a:ext uri="{FF2B5EF4-FFF2-40B4-BE49-F238E27FC236}">
                  <a16:creationId xmlns:a16="http://schemas.microsoft.com/office/drawing/2014/main" id="{B3462A74-8748-4CC2-A7DC-0F765B7342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41016" y="71389"/>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26">
              <a:extLst>
                <a:ext uri="{FF2B5EF4-FFF2-40B4-BE49-F238E27FC236}">
                  <a16:creationId xmlns:a16="http://schemas.microsoft.com/office/drawing/2014/main" id="{3FD72CB2-5280-4C42-ABD9-AC2202E75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61472" y="644127"/>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27">
              <a:extLst>
                <a:ext uri="{FF2B5EF4-FFF2-40B4-BE49-F238E27FC236}">
                  <a16:creationId xmlns:a16="http://schemas.microsoft.com/office/drawing/2014/main" id="{7BB6BA01-F7D6-431B-97F7-2DAD44DF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80833" y="1216696"/>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28">
              <a:extLst>
                <a:ext uri="{FF2B5EF4-FFF2-40B4-BE49-F238E27FC236}">
                  <a16:creationId xmlns:a16="http://schemas.microsoft.com/office/drawing/2014/main" id="{6CBFA44B-13FA-4E01-8EC8-3C2E03DC7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50443" y="899250"/>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0">
              <a:extLst>
                <a:ext uri="{FF2B5EF4-FFF2-40B4-BE49-F238E27FC236}">
                  <a16:creationId xmlns:a16="http://schemas.microsoft.com/office/drawing/2014/main" id="{0B5F8AEE-90EF-4529-B573-77F764D89A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9003457" y="358265"/>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3">
              <a:extLst>
                <a:ext uri="{FF2B5EF4-FFF2-40B4-BE49-F238E27FC236}">
                  <a16:creationId xmlns:a16="http://schemas.microsoft.com/office/drawing/2014/main" id="{56BAE621-EB8E-4E88-9B1A-F840BFE658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46386" y="15543"/>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14B4DED6-A4BF-4F3B-B1FC-82825676B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26436" y="214665"/>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53">
              <a:extLst>
                <a:ext uri="{FF2B5EF4-FFF2-40B4-BE49-F238E27FC236}">
                  <a16:creationId xmlns:a16="http://schemas.microsoft.com/office/drawing/2014/main" id="{2D8ABAA9-E978-42EE-9895-4A97F33EA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29528" y="497225"/>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5">
              <a:extLst>
                <a:ext uri="{FF2B5EF4-FFF2-40B4-BE49-F238E27FC236}">
                  <a16:creationId xmlns:a16="http://schemas.microsoft.com/office/drawing/2014/main" id="{8CC1825B-07E8-4D9A-99FC-AF22F9D705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44452" y="744773"/>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7">
              <a:extLst>
                <a:ext uri="{FF2B5EF4-FFF2-40B4-BE49-F238E27FC236}">
                  <a16:creationId xmlns:a16="http://schemas.microsoft.com/office/drawing/2014/main" id="{C48670A5-7175-4E13-BCF9-70B92BFB75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97635" y="1075735"/>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0">
              <a:extLst>
                <a:ext uri="{FF2B5EF4-FFF2-40B4-BE49-F238E27FC236}">
                  <a16:creationId xmlns:a16="http://schemas.microsoft.com/office/drawing/2014/main" id="{7C6039CA-A1B7-4086-B035-CF1A0B147A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72731" y="1349082"/>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1">
              <a:extLst>
                <a:ext uri="{FF2B5EF4-FFF2-40B4-BE49-F238E27FC236}">
                  <a16:creationId xmlns:a16="http://schemas.microsoft.com/office/drawing/2014/main" id="{BCF25F37-4F50-4174-88D1-A3A43F614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09140" y="1546137"/>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9">
              <a:extLst>
                <a:ext uri="{FF2B5EF4-FFF2-40B4-BE49-F238E27FC236}">
                  <a16:creationId xmlns:a16="http://schemas.microsoft.com/office/drawing/2014/main" id="{F014AE29-4A4C-418D-8D72-233AECCE70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29384" y="55915"/>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80">
              <a:extLst>
                <a:ext uri="{FF2B5EF4-FFF2-40B4-BE49-F238E27FC236}">
                  <a16:creationId xmlns:a16="http://schemas.microsoft.com/office/drawing/2014/main" id="{169B666F-51A1-4D47-851D-BF226C536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14218" y="35901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81">
              <a:extLst>
                <a:ext uri="{FF2B5EF4-FFF2-40B4-BE49-F238E27FC236}">
                  <a16:creationId xmlns:a16="http://schemas.microsoft.com/office/drawing/2014/main" id="{1D47E7BB-91A2-4C01-848C-7528FB8DC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33172" y="1519535"/>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82">
              <a:extLst>
                <a:ext uri="{FF2B5EF4-FFF2-40B4-BE49-F238E27FC236}">
                  <a16:creationId xmlns:a16="http://schemas.microsoft.com/office/drawing/2014/main" id="{E8C443E6-6590-4FA5-9143-C734D59DC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26924" y="1293585"/>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83">
              <a:extLst>
                <a:ext uri="{FF2B5EF4-FFF2-40B4-BE49-F238E27FC236}">
                  <a16:creationId xmlns:a16="http://schemas.microsoft.com/office/drawing/2014/main" id="{8AE369CB-90BC-49E0-84E4-E46339759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07571" y="1004569"/>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89">
              <a:extLst>
                <a:ext uri="{FF2B5EF4-FFF2-40B4-BE49-F238E27FC236}">
                  <a16:creationId xmlns:a16="http://schemas.microsoft.com/office/drawing/2014/main" id="{5ED5642D-E343-41C8-8FF3-3368A86601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297017" y="69781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0">
              <a:extLst>
                <a:ext uri="{FF2B5EF4-FFF2-40B4-BE49-F238E27FC236}">
                  <a16:creationId xmlns:a16="http://schemas.microsoft.com/office/drawing/2014/main" id="{BDD03E24-B855-4A54-9C06-9665F8E964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95893" y="1490622"/>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7">
              <a:extLst>
                <a:ext uri="{FF2B5EF4-FFF2-40B4-BE49-F238E27FC236}">
                  <a16:creationId xmlns:a16="http://schemas.microsoft.com/office/drawing/2014/main" id="{848689DE-6125-48D4-B23B-C11B279BBD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8432" y="4387457"/>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9">
              <a:extLst>
                <a:ext uri="{FF2B5EF4-FFF2-40B4-BE49-F238E27FC236}">
                  <a16:creationId xmlns:a16="http://schemas.microsoft.com/office/drawing/2014/main" id="{46199DCA-DE0A-48FF-A52C-2018E82268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45861" y="1724276"/>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0">
              <a:extLst>
                <a:ext uri="{FF2B5EF4-FFF2-40B4-BE49-F238E27FC236}">
                  <a16:creationId xmlns:a16="http://schemas.microsoft.com/office/drawing/2014/main" id="{775834B5-5FB0-40F8-9647-235668528F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2893" y="6709830"/>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2">
              <a:extLst>
                <a:ext uri="{FF2B5EF4-FFF2-40B4-BE49-F238E27FC236}">
                  <a16:creationId xmlns:a16="http://schemas.microsoft.com/office/drawing/2014/main" id="{ECFB018C-DD47-4696-8B9B-07CDF9588B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93634" y="4396166"/>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74">
              <a:extLst>
                <a:ext uri="{FF2B5EF4-FFF2-40B4-BE49-F238E27FC236}">
                  <a16:creationId xmlns:a16="http://schemas.microsoft.com/office/drawing/2014/main" id="{11EDC0DC-5A85-46AC-8BED-7D38E17068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32935" y="1856844"/>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5">
              <a:extLst>
                <a:ext uri="{FF2B5EF4-FFF2-40B4-BE49-F238E27FC236}">
                  <a16:creationId xmlns:a16="http://schemas.microsoft.com/office/drawing/2014/main" id="{7004EAD8-5E6C-4CFF-941B-AE6051312B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3579" y="18607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94">
              <a:extLst>
                <a:ext uri="{FF2B5EF4-FFF2-40B4-BE49-F238E27FC236}">
                  <a16:creationId xmlns:a16="http://schemas.microsoft.com/office/drawing/2014/main" id="{0FF8C73D-D6AF-4B1E-BB26-87F8D17758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7888" y="535183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7">
              <a:extLst>
                <a:ext uri="{FF2B5EF4-FFF2-40B4-BE49-F238E27FC236}">
                  <a16:creationId xmlns:a16="http://schemas.microsoft.com/office/drawing/2014/main" id="{19531B98-B25F-47ED-80F3-159B0FD34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22305" y="4661437"/>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01">
              <a:extLst>
                <a:ext uri="{FF2B5EF4-FFF2-40B4-BE49-F238E27FC236}">
                  <a16:creationId xmlns:a16="http://schemas.microsoft.com/office/drawing/2014/main" id="{3927587C-48BE-4C09-A373-4BFA09505E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69192" y="5038128"/>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02">
              <a:extLst>
                <a:ext uri="{FF2B5EF4-FFF2-40B4-BE49-F238E27FC236}">
                  <a16:creationId xmlns:a16="http://schemas.microsoft.com/office/drawing/2014/main" id="{54BF0E22-8EFF-42D3-A6B2-FC2A731A8C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64668" y="5701547"/>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03">
              <a:extLst>
                <a:ext uri="{FF2B5EF4-FFF2-40B4-BE49-F238E27FC236}">
                  <a16:creationId xmlns:a16="http://schemas.microsoft.com/office/drawing/2014/main" id="{00A35FA3-6CF4-4A02-BEA3-6715AA8D6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44435" y="6021690"/>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13">
              <a:extLst>
                <a:ext uri="{FF2B5EF4-FFF2-40B4-BE49-F238E27FC236}">
                  <a16:creationId xmlns:a16="http://schemas.microsoft.com/office/drawing/2014/main" id="{083555EE-EF8E-44C8-9139-F1A30E6B14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3518" y="4741733"/>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17">
              <a:extLst>
                <a:ext uri="{FF2B5EF4-FFF2-40B4-BE49-F238E27FC236}">
                  <a16:creationId xmlns:a16="http://schemas.microsoft.com/office/drawing/2014/main" id="{5E3313E5-10AE-4E45-9EA0-BA3DF90682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05769" y="6073399"/>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18">
              <a:extLst>
                <a:ext uri="{FF2B5EF4-FFF2-40B4-BE49-F238E27FC236}">
                  <a16:creationId xmlns:a16="http://schemas.microsoft.com/office/drawing/2014/main" id="{64FFF72C-8DCF-4F70-9B1C-4F380379BC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6415" y="666270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19">
              <a:extLst>
                <a:ext uri="{FF2B5EF4-FFF2-40B4-BE49-F238E27FC236}">
                  <a16:creationId xmlns:a16="http://schemas.microsoft.com/office/drawing/2014/main" id="{E8089DF1-64F1-4F2A-9C46-ECE2E7E67E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59076" y="6439582"/>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29">
              <a:extLst>
                <a:ext uri="{FF2B5EF4-FFF2-40B4-BE49-F238E27FC236}">
                  <a16:creationId xmlns:a16="http://schemas.microsoft.com/office/drawing/2014/main" id="{27AF528E-88C9-4E87-ABB1-825C2A2CAF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46554" y="4820640"/>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36">
              <a:extLst>
                <a:ext uri="{FF2B5EF4-FFF2-40B4-BE49-F238E27FC236}">
                  <a16:creationId xmlns:a16="http://schemas.microsoft.com/office/drawing/2014/main" id="{B1F34CF0-8C28-4533-AA14-72AD1900B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2055" y="5668538"/>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37">
              <a:extLst>
                <a:ext uri="{FF2B5EF4-FFF2-40B4-BE49-F238E27FC236}">
                  <a16:creationId xmlns:a16="http://schemas.microsoft.com/office/drawing/2014/main" id="{A929C9D6-678C-4829-89EF-97AFD34BD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4875" y="5363445"/>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38">
              <a:extLst>
                <a:ext uri="{FF2B5EF4-FFF2-40B4-BE49-F238E27FC236}">
                  <a16:creationId xmlns:a16="http://schemas.microsoft.com/office/drawing/2014/main" id="{728677D7-63E6-4413-8054-8132F599B7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52793" y="5097099"/>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39">
              <a:extLst>
                <a:ext uri="{FF2B5EF4-FFF2-40B4-BE49-F238E27FC236}">
                  <a16:creationId xmlns:a16="http://schemas.microsoft.com/office/drawing/2014/main" id="{69FCAD2C-1B01-463B-A1F3-C13B5B7FB1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04837" y="6762614"/>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42">
              <a:extLst>
                <a:ext uri="{FF2B5EF4-FFF2-40B4-BE49-F238E27FC236}">
                  <a16:creationId xmlns:a16="http://schemas.microsoft.com/office/drawing/2014/main" id="{DA7C3B82-BE34-435B-A8AF-94CFC67F4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92932" y="4638230"/>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43">
              <a:extLst>
                <a:ext uri="{FF2B5EF4-FFF2-40B4-BE49-F238E27FC236}">
                  <a16:creationId xmlns:a16="http://schemas.microsoft.com/office/drawing/2014/main" id="{E78D7EBF-97D3-494A-B8C5-16D0EBAD4E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04426" y="5936514"/>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44">
              <a:extLst>
                <a:ext uri="{FF2B5EF4-FFF2-40B4-BE49-F238E27FC236}">
                  <a16:creationId xmlns:a16="http://schemas.microsoft.com/office/drawing/2014/main" id="{404AAB51-E7C1-42C7-B43E-C3AB9D246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60867" y="6203610"/>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45">
              <a:extLst>
                <a:ext uri="{FF2B5EF4-FFF2-40B4-BE49-F238E27FC236}">
                  <a16:creationId xmlns:a16="http://schemas.microsoft.com/office/drawing/2014/main" id="{92DFEC0E-AB50-4730-A8AA-A075E06152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80176" y="6454191"/>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6">
              <a:extLst>
                <a:ext uri="{FF2B5EF4-FFF2-40B4-BE49-F238E27FC236}">
                  <a16:creationId xmlns:a16="http://schemas.microsoft.com/office/drawing/2014/main" id="{5332409A-2BDB-455A-BD8C-2E3847328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1531" y="4540603"/>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6">
              <a:extLst>
                <a:ext uri="{FF2B5EF4-FFF2-40B4-BE49-F238E27FC236}">
                  <a16:creationId xmlns:a16="http://schemas.microsoft.com/office/drawing/2014/main" id="{330BE449-1F6C-4A7D-9C3B-E76B61373F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6410" y="1778283"/>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69">
              <a:extLst>
                <a:ext uri="{FF2B5EF4-FFF2-40B4-BE49-F238E27FC236}">
                  <a16:creationId xmlns:a16="http://schemas.microsoft.com/office/drawing/2014/main" id="{FCEC9272-47CF-4EAE-A08B-2EF63D65AA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6153" y="1588032"/>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74">
              <a:extLst>
                <a:ext uri="{FF2B5EF4-FFF2-40B4-BE49-F238E27FC236}">
                  <a16:creationId xmlns:a16="http://schemas.microsoft.com/office/drawing/2014/main" id="{3041EDD4-19D0-4220-B3D9-5FCB27CE9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75268" y="18033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8A14A123-7D0D-4DC8-8B1F-A66AB33FA0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9094" y="1592912"/>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4">
              <a:extLst>
                <a:ext uri="{FF2B5EF4-FFF2-40B4-BE49-F238E27FC236}">
                  <a16:creationId xmlns:a16="http://schemas.microsoft.com/office/drawing/2014/main" id="{2030087C-1C32-4524-9EC8-A6C959ACE1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45222" y="-16242"/>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02">
              <a:extLst>
                <a:ext uri="{FF2B5EF4-FFF2-40B4-BE49-F238E27FC236}">
                  <a16:creationId xmlns:a16="http://schemas.microsoft.com/office/drawing/2014/main" id="{99B7905C-12E5-4698-BD4D-1DCCEBAD87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2002" y="353940"/>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03">
              <a:extLst>
                <a:ext uri="{FF2B5EF4-FFF2-40B4-BE49-F238E27FC236}">
                  <a16:creationId xmlns:a16="http://schemas.microsoft.com/office/drawing/2014/main" id="{35C7C831-B97B-4B80-BDBE-2C4875CDD4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11769" y="674083"/>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17">
              <a:extLst>
                <a:ext uri="{FF2B5EF4-FFF2-40B4-BE49-F238E27FC236}">
                  <a16:creationId xmlns:a16="http://schemas.microsoft.com/office/drawing/2014/main" id="{C20C0AFA-B347-4C14-AAC2-613B16004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3103" y="725792"/>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18">
              <a:extLst>
                <a:ext uri="{FF2B5EF4-FFF2-40B4-BE49-F238E27FC236}">
                  <a16:creationId xmlns:a16="http://schemas.microsoft.com/office/drawing/2014/main" id="{F5CB8ACF-C187-4C42-9B63-F951655A7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4001" y="13276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19">
              <a:extLst>
                <a:ext uri="{FF2B5EF4-FFF2-40B4-BE49-F238E27FC236}">
                  <a16:creationId xmlns:a16="http://schemas.microsoft.com/office/drawing/2014/main" id="{4976B363-CBE4-4E9E-B5EC-C70CEB96D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26410" y="1091975"/>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36">
              <a:extLst>
                <a:ext uri="{FF2B5EF4-FFF2-40B4-BE49-F238E27FC236}">
                  <a16:creationId xmlns:a16="http://schemas.microsoft.com/office/drawing/2014/main" id="{658B0B95-41C6-485C-9E9A-28792903A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07340" y="384541"/>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37">
              <a:extLst>
                <a:ext uri="{FF2B5EF4-FFF2-40B4-BE49-F238E27FC236}">
                  <a16:creationId xmlns:a16="http://schemas.microsoft.com/office/drawing/2014/main" id="{538500B6-933F-44F9-9C7D-8D152455B3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0160" y="79448"/>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39">
              <a:extLst>
                <a:ext uri="{FF2B5EF4-FFF2-40B4-BE49-F238E27FC236}">
                  <a16:creationId xmlns:a16="http://schemas.microsoft.com/office/drawing/2014/main" id="{6EA55EB3-0E03-48E4-8EDA-7ECEDA63E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80534" y="1526329"/>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43">
              <a:extLst>
                <a:ext uri="{FF2B5EF4-FFF2-40B4-BE49-F238E27FC236}">
                  <a16:creationId xmlns:a16="http://schemas.microsoft.com/office/drawing/2014/main" id="{581B9ABA-B536-4F1D-A766-D585E0F12F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79711" y="65251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44">
              <a:extLst>
                <a:ext uri="{FF2B5EF4-FFF2-40B4-BE49-F238E27FC236}">
                  <a16:creationId xmlns:a16="http://schemas.microsoft.com/office/drawing/2014/main" id="{86601D24-0C68-41F1-97EB-69DAAB25C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36152" y="919613"/>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45">
              <a:extLst>
                <a:ext uri="{FF2B5EF4-FFF2-40B4-BE49-F238E27FC236}">
                  <a16:creationId xmlns:a16="http://schemas.microsoft.com/office/drawing/2014/main" id="{CBC708B2-18FC-4108-8CC5-3DA4634AB2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55461" y="1170194"/>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4" name="Title 1">
            <a:extLst>
              <a:ext uri="{FF2B5EF4-FFF2-40B4-BE49-F238E27FC236}">
                <a16:creationId xmlns:a16="http://schemas.microsoft.com/office/drawing/2014/main" id="{B2A3EA2A-894B-4AFA-B2BC-9AD0EE474793}"/>
              </a:ext>
            </a:extLst>
          </p:cNvPr>
          <p:cNvSpPr txBox="1">
            <a:spLocks/>
          </p:cNvSpPr>
          <p:nvPr/>
        </p:nvSpPr>
        <p:spPr>
          <a:xfrm>
            <a:off x="6975993" y="3072501"/>
            <a:ext cx="3979941" cy="679702"/>
          </a:xfrm>
          <a:prstGeom prst="rect">
            <a:avLst/>
          </a:prstGeom>
        </p:spPr>
        <p:txBody>
          <a:bodyPr vert="horz" lIns="91440" tIns="45720" rIns="91440" bIns="45720" rtlCol="0" anchor="ctr">
            <a:normAutofit fontScale="62500" lnSpcReduction="20000"/>
          </a:bodyPr>
          <a:lstStyle>
            <a:lvl1pPr algn="ctr" defTabSz="914400" rtl="0" eaLnBrk="1" latinLnBrk="0" hangingPunct="1">
              <a:lnSpc>
                <a:spcPct val="100000"/>
              </a:lnSpc>
              <a:spcBef>
                <a:spcPct val="0"/>
              </a:spcBef>
              <a:buNone/>
              <a:defRPr sz="5400" kern="1200">
                <a:solidFill>
                  <a:schemeClr val="tx2"/>
                </a:solidFill>
                <a:latin typeface="+mj-lt"/>
                <a:ea typeface="+mj-ea"/>
                <a:cs typeface="+mj-cs"/>
              </a:defRPr>
            </a:lvl1pPr>
          </a:lstStyle>
          <a:p>
            <a:r>
              <a:rPr lang="en-US" sz="4000"/>
              <a:t>Presenter: Hang Tan Tai</a:t>
            </a:r>
          </a:p>
        </p:txBody>
      </p:sp>
      <p:sp>
        <p:nvSpPr>
          <p:cNvPr id="113" name="Title 1">
            <a:extLst>
              <a:ext uri="{FF2B5EF4-FFF2-40B4-BE49-F238E27FC236}">
                <a16:creationId xmlns:a16="http://schemas.microsoft.com/office/drawing/2014/main" id="{DB0743D6-7209-4501-8977-28036C9C81E5}"/>
              </a:ext>
            </a:extLst>
          </p:cNvPr>
          <p:cNvSpPr txBox="1">
            <a:spLocks/>
          </p:cNvSpPr>
          <p:nvPr/>
        </p:nvSpPr>
        <p:spPr>
          <a:xfrm>
            <a:off x="7068495" y="3689027"/>
            <a:ext cx="3979941" cy="679702"/>
          </a:xfrm>
          <a:prstGeom prst="rect">
            <a:avLst/>
          </a:prstGeom>
        </p:spPr>
        <p:txBody>
          <a:bodyPr vert="horz" lIns="91440" tIns="45720" rIns="91440" bIns="45720" rtlCol="0" anchor="ctr">
            <a:normAutofit fontScale="55000" lnSpcReduction="20000"/>
          </a:bodyPr>
          <a:lstStyle>
            <a:lvl1pPr algn="ctr" defTabSz="914400" rtl="0" eaLnBrk="1" latinLnBrk="0" hangingPunct="1">
              <a:lnSpc>
                <a:spcPct val="100000"/>
              </a:lnSpc>
              <a:spcBef>
                <a:spcPct val="0"/>
              </a:spcBef>
              <a:buNone/>
              <a:defRPr sz="5400" kern="1200">
                <a:solidFill>
                  <a:schemeClr val="tx2"/>
                </a:solidFill>
                <a:latin typeface="+mj-lt"/>
                <a:ea typeface="+mj-ea"/>
                <a:cs typeface="+mj-cs"/>
              </a:defRPr>
            </a:lvl1pPr>
          </a:lstStyle>
          <a:p>
            <a:r>
              <a:rPr lang="en-US" sz="4000"/>
              <a:t>Course: Python   for Data Science – Python 20</a:t>
            </a:r>
          </a:p>
        </p:txBody>
      </p:sp>
    </p:spTree>
    <p:extLst>
      <p:ext uri="{BB962C8B-B14F-4D97-AF65-F5344CB8AC3E}">
        <p14:creationId xmlns:p14="http://schemas.microsoft.com/office/powerpoint/2010/main" val="6833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mute="1">
                <p:cTn id="12" repeatCount="indefinite" fill="hold" display="0">
                  <p:stCondLst>
                    <p:cond delay="indefinite"/>
                  </p:stCondLst>
                </p:cTn>
                <p:tgtEl>
                  <p:spTgt spid="10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3" name="Picture 2" descr="Text&#10;&#10;Description automatically generated">
            <a:extLst>
              <a:ext uri="{FF2B5EF4-FFF2-40B4-BE49-F238E27FC236}">
                <a16:creationId xmlns:a16="http://schemas.microsoft.com/office/drawing/2014/main" id="{0D3461FE-6FD1-4EDC-B980-4191A7960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051" y="2016373"/>
            <a:ext cx="2778117" cy="2995620"/>
          </a:xfrm>
          <a:prstGeom prst="rect">
            <a:avLst/>
          </a:prstGeom>
        </p:spPr>
      </p:pic>
      <p:pic>
        <p:nvPicPr>
          <p:cNvPr id="7" name="Picture 6" descr="A black background with white text&#10;&#10;Description automatically generated with low confidence">
            <a:extLst>
              <a:ext uri="{FF2B5EF4-FFF2-40B4-BE49-F238E27FC236}">
                <a16:creationId xmlns:a16="http://schemas.microsoft.com/office/drawing/2014/main" id="{A2A0EC82-13DE-4E36-9991-D016C7102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806" y="2048328"/>
            <a:ext cx="3168249" cy="2995620"/>
          </a:xfrm>
          <a:prstGeom prst="rect">
            <a:avLst/>
          </a:prstGeom>
        </p:spPr>
      </p:pic>
      <p:sp>
        <p:nvSpPr>
          <p:cNvPr id="11" name="文本框 5">
            <a:extLst>
              <a:ext uri="{FF2B5EF4-FFF2-40B4-BE49-F238E27FC236}">
                <a16:creationId xmlns:a16="http://schemas.microsoft.com/office/drawing/2014/main" id="{05F6D272-F853-4112-873C-B3EC378714F7}"/>
              </a:ext>
            </a:extLst>
          </p:cNvPr>
          <p:cNvSpPr txBox="1">
            <a:spLocks noChangeArrowheads="1"/>
          </p:cNvSpPr>
          <p:nvPr/>
        </p:nvSpPr>
        <p:spPr bwMode="auto">
          <a:xfrm>
            <a:off x="1070730" y="1369053"/>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Dữ</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liệu bị mất</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12" name="文本框 5">
            <a:extLst>
              <a:ext uri="{FF2B5EF4-FFF2-40B4-BE49-F238E27FC236}">
                <a16:creationId xmlns:a16="http://schemas.microsoft.com/office/drawing/2014/main" id="{A43CCA81-56E5-47D2-BFB2-C6E92750E928}"/>
              </a:ext>
            </a:extLst>
          </p:cNvPr>
          <p:cNvSpPr txBox="1">
            <a:spLocks noChangeArrowheads="1"/>
          </p:cNvSpPr>
          <p:nvPr/>
        </p:nvSpPr>
        <p:spPr bwMode="auto">
          <a:xfrm>
            <a:off x="7554807" y="1369053"/>
            <a:ext cx="3168248"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Tỉ</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lệ </a:t>
            </a:r>
            <a:r>
              <a:rPr lang="en-US" altLang="zh-CN" sz="2666">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d</a:t>
            </a: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ữ</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liệu bị mất</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8" name="文本框 5">
            <a:extLst>
              <a:ext uri="{FF2B5EF4-FFF2-40B4-BE49-F238E27FC236}">
                <a16:creationId xmlns:a16="http://schemas.microsoft.com/office/drawing/2014/main" id="{6FAE1BC9-CF01-4559-AC68-51E91168727D}"/>
              </a:ext>
            </a:extLst>
          </p:cNvPr>
          <p:cNvSpPr txBox="1">
            <a:spLocks noChangeArrowheads="1"/>
          </p:cNvSpPr>
          <p:nvPr/>
        </p:nvSpPr>
        <p:spPr bwMode="auto">
          <a:xfrm>
            <a:off x="527898" y="288158"/>
            <a:ext cx="2972386" cy="523220"/>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Tiền</a:t>
            </a:r>
            <a:r>
              <a:rPr kumimoji="0" lang="en-US" altLang="zh-CN" sz="2800"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Xử lý dữ liệu:</a:t>
            </a:r>
            <a:endParaRPr kumimoji="0" lang="zh-CN" altLang="en-US" sz="2800"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Tree>
    <p:extLst>
      <p:ext uri="{BB962C8B-B14F-4D97-AF65-F5344CB8AC3E}">
        <p14:creationId xmlns:p14="http://schemas.microsoft.com/office/powerpoint/2010/main" val="65514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lide(from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lide(fromLeft)">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slide(fromLeft)">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3" name="Picture 2" descr="Chart, box and whisker chart&#10;&#10;Description automatically generated">
            <a:extLst>
              <a:ext uri="{FF2B5EF4-FFF2-40B4-BE49-F238E27FC236}">
                <a16:creationId xmlns:a16="http://schemas.microsoft.com/office/drawing/2014/main" id="{8337157C-658E-496F-89A8-113FFFFAC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29" y="1909315"/>
            <a:ext cx="11748742" cy="3747292"/>
          </a:xfrm>
          <a:prstGeom prst="rect">
            <a:avLst/>
          </a:prstGeom>
        </p:spPr>
      </p:pic>
      <p:sp>
        <p:nvSpPr>
          <p:cNvPr id="4" name="文本框 5">
            <a:extLst>
              <a:ext uri="{FF2B5EF4-FFF2-40B4-BE49-F238E27FC236}">
                <a16:creationId xmlns:a16="http://schemas.microsoft.com/office/drawing/2014/main" id="{70B86F6E-F86F-4355-9FCB-F25C4803DDB2}"/>
              </a:ext>
            </a:extLst>
          </p:cNvPr>
          <p:cNvSpPr txBox="1">
            <a:spLocks noChangeArrowheads="1"/>
          </p:cNvSpPr>
          <p:nvPr/>
        </p:nvSpPr>
        <p:spPr bwMode="auto">
          <a:xfrm>
            <a:off x="331253" y="339922"/>
            <a:ext cx="6639818"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Tiền</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xử lý dữ liệu: Cleaning Dữ Liệu </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6" name="文本框 5">
            <a:extLst>
              <a:ext uri="{FF2B5EF4-FFF2-40B4-BE49-F238E27FC236}">
                <a16:creationId xmlns:a16="http://schemas.microsoft.com/office/drawing/2014/main" id="{FCD09A8F-7875-48CF-8840-13509468A2F0}"/>
              </a:ext>
            </a:extLst>
          </p:cNvPr>
          <p:cNvSpPr txBox="1">
            <a:spLocks noChangeArrowheads="1"/>
          </p:cNvSpPr>
          <p:nvPr/>
        </p:nvSpPr>
        <p:spPr bwMode="auto">
          <a:xfrm>
            <a:off x="1265317" y="1272102"/>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Xác</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định Outliner:</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Tree>
    <p:extLst>
      <p:ext uri="{BB962C8B-B14F-4D97-AF65-F5344CB8AC3E}">
        <p14:creationId xmlns:p14="http://schemas.microsoft.com/office/powerpoint/2010/main" val="63086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2" presetClass="entr" presetSubtype="8" fill="hold" grpId="0" nodeType="withEffect">
                                  <p:stCondLst>
                                    <p:cond delay="700"/>
                                  </p:stCondLst>
                                  <p:childTnLst>
                                    <p:set>
                                      <p:cBhvr>
                                        <p:cTn id="14" dur="1" fill="hold">
                                          <p:stCondLst>
                                            <p:cond delay="0"/>
                                          </p:stCondLst>
                                        </p:cTn>
                                        <p:tgtEl>
                                          <p:spTgt spid="4"/>
                                        </p:tgtEl>
                                        <p:attrNameLst>
                                          <p:attrName>style.visibility</p:attrName>
                                        </p:attrNameLst>
                                      </p:cBhvr>
                                      <p:to>
                                        <p:strVal val="visible"/>
                                      </p:to>
                                    </p:set>
                                    <p:animEffect transition="in" filter="slide(fromLeft)">
                                      <p:cBhvr>
                                        <p:cTn id="15" dur="500"/>
                                        <p:tgtEl>
                                          <p:spTgt spid="4"/>
                                        </p:tgtEl>
                                      </p:cBhvr>
                                    </p:animEffect>
                                  </p:childTnLst>
                                </p:cTn>
                              </p:par>
                              <p:par>
                                <p:cTn id="16" presetID="12" presetClass="entr" presetSubtype="8" fill="hold" grpId="0" nodeType="withEffect">
                                  <p:stCondLst>
                                    <p:cond delay="700"/>
                                  </p:stCondLst>
                                  <p:childTnLst>
                                    <p:set>
                                      <p:cBhvr>
                                        <p:cTn id="17" dur="1" fill="hold">
                                          <p:stCondLst>
                                            <p:cond delay="0"/>
                                          </p:stCondLst>
                                        </p:cTn>
                                        <p:tgtEl>
                                          <p:spTgt spid="6"/>
                                        </p:tgtEl>
                                        <p:attrNameLst>
                                          <p:attrName>style.visibility</p:attrName>
                                        </p:attrNameLst>
                                      </p:cBhvr>
                                      <p:to>
                                        <p:strVal val="visible"/>
                                      </p:to>
                                    </p:set>
                                    <p:animEffect transition="in" filter="slide(from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4" name="文本框 5">
            <a:extLst>
              <a:ext uri="{FF2B5EF4-FFF2-40B4-BE49-F238E27FC236}">
                <a16:creationId xmlns:a16="http://schemas.microsoft.com/office/drawing/2014/main" id="{70B86F6E-F86F-4355-9FCB-F25C4803DDB2}"/>
              </a:ext>
            </a:extLst>
          </p:cNvPr>
          <p:cNvSpPr txBox="1">
            <a:spLocks noChangeArrowheads="1"/>
          </p:cNvSpPr>
          <p:nvPr/>
        </p:nvSpPr>
        <p:spPr bwMode="auto">
          <a:xfrm>
            <a:off x="4686006" y="1313315"/>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Tỉ</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lệ Outliner:</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6" name="Picture 5" descr="Text&#10;&#10;Description automatically generated">
            <a:extLst>
              <a:ext uri="{FF2B5EF4-FFF2-40B4-BE49-F238E27FC236}">
                <a16:creationId xmlns:a16="http://schemas.microsoft.com/office/drawing/2014/main" id="{73C3EBA6-0B83-492D-B843-DA6BD04C9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835" y="2250644"/>
            <a:ext cx="7560329" cy="2356712"/>
          </a:xfrm>
          <a:prstGeom prst="rect">
            <a:avLst/>
          </a:prstGeom>
        </p:spPr>
      </p:pic>
    </p:spTree>
    <p:extLst>
      <p:ext uri="{BB962C8B-B14F-4D97-AF65-F5344CB8AC3E}">
        <p14:creationId xmlns:p14="http://schemas.microsoft.com/office/powerpoint/2010/main" val="153855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4"/>
                                        </p:tgtEl>
                                        <p:attrNameLst>
                                          <p:attrName>style.visibility</p:attrName>
                                        </p:attrNameLst>
                                      </p:cBhvr>
                                      <p:to>
                                        <p:strVal val="visible"/>
                                      </p:to>
                                    </p:set>
                                    <p:animEffect transition="in" filter="slide(from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49" y="335006"/>
            <a:ext cx="2950238"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Tiền</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xử lý dữ liệu:</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236431" y="6271707"/>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11" name="文本框 5">
            <a:extLst>
              <a:ext uri="{FF2B5EF4-FFF2-40B4-BE49-F238E27FC236}">
                <a16:creationId xmlns:a16="http://schemas.microsoft.com/office/drawing/2014/main" id="{DEE1E486-CCD0-4520-8CF8-1AA4CA178327}"/>
              </a:ext>
            </a:extLst>
          </p:cNvPr>
          <p:cNvSpPr txBox="1">
            <a:spLocks noChangeArrowheads="1"/>
          </p:cNvSpPr>
          <p:nvPr/>
        </p:nvSpPr>
        <p:spPr bwMode="auto">
          <a:xfrm>
            <a:off x="1581723" y="2800783"/>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Item</a:t>
            </a:r>
            <a:r>
              <a:rPr kumimoji="0" lang="en-US" altLang="zh-CN" sz="2666" b="0" i="0" u="none" strike="noStrike" kern="1200" cap="none" spc="0" normalizeH="0" noProof="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 Weight</a:t>
            </a:r>
            <a:endParaRPr kumimoji="0" lang="zh-CN" altLang="en-US" sz="2666" b="0" i="0" u="none" strike="noStrike" kern="1200" cap="none" spc="0" normalizeH="0" baseline="0" noProof="0" dirty="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3" name="Picture 2" descr="Graphical user interface, text&#10;&#10;Description automatically generated">
            <a:extLst>
              <a:ext uri="{FF2B5EF4-FFF2-40B4-BE49-F238E27FC236}">
                <a16:creationId xmlns:a16="http://schemas.microsoft.com/office/drawing/2014/main" id="{652466CD-33BE-45B4-A087-40149D5A6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729" y="1316037"/>
            <a:ext cx="5423560" cy="953850"/>
          </a:xfrm>
          <a:prstGeom prst="rect">
            <a:avLst/>
          </a:prstGeom>
        </p:spPr>
      </p:pic>
      <p:pic>
        <p:nvPicPr>
          <p:cNvPr id="8" name="Picture 7" descr="Chart, histogram&#10;&#10;Description automatically generated">
            <a:extLst>
              <a:ext uri="{FF2B5EF4-FFF2-40B4-BE49-F238E27FC236}">
                <a16:creationId xmlns:a16="http://schemas.microsoft.com/office/drawing/2014/main" id="{149A7E1C-C267-40C9-9E0D-71F646DB3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9" y="2589927"/>
            <a:ext cx="4860355" cy="3338924"/>
          </a:xfrm>
          <a:prstGeom prst="rect">
            <a:avLst/>
          </a:prstGeom>
        </p:spPr>
      </p:pic>
    </p:spTree>
    <p:extLst>
      <p:ext uri="{BB962C8B-B14F-4D97-AF65-F5344CB8AC3E}">
        <p14:creationId xmlns:p14="http://schemas.microsoft.com/office/powerpoint/2010/main" val="95240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11"/>
                                        </p:tgtEl>
                                        <p:attrNameLst>
                                          <p:attrName>style.visibility</p:attrName>
                                        </p:attrNameLst>
                                      </p:cBhvr>
                                      <p:to>
                                        <p:strVal val="visible"/>
                                      </p:to>
                                    </p:set>
                                    <p:animEffect transition="in" filter="slide(from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509666" y="6187238"/>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6" name="文本框 5">
            <a:extLst>
              <a:ext uri="{FF2B5EF4-FFF2-40B4-BE49-F238E27FC236}">
                <a16:creationId xmlns:a16="http://schemas.microsoft.com/office/drawing/2014/main" id="{B4B6006A-79E9-4A23-9DD9-BA6FD28C0612}"/>
              </a:ext>
            </a:extLst>
          </p:cNvPr>
          <p:cNvSpPr txBox="1">
            <a:spLocks noChangeArrowheads="1"/>
          </p:cNvSpPr>
          <p:nvPr/>
        </p:nvSpPr>
        <p:spPr bwMode="auto">
          <a:xfrm>
            <a:off x="804489" y="1059716"/>
            <a:ext cx="5596311"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Xử</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lý Outliner của Item Weight:</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3" name="Picture 2" descr="Graphical user interface, text, application, chat or text message, website&#10;&#10;Description automatically generated">
            <a:extLst>
              <a:ext uri="{FF2B5EF4-FFF2-40B4-BE49-F238E27FC236}">
                <a16:creationId xmlns:a16="http://schemas.microsoft.com/office/drawing/2014/main" id="{38204130-465A-4A67-9354-1ECAA8AB4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612" y="3006027"/>
            <a:ext cx="8590195" cy="1988760"/>
          </a:xfrm>
          <a:prstGeom prst="rect">
            <a:avLst/>
          </a:prstGeom>
        </p:spPr>
      </p:pic>
    </p:spTree>
    <p:extLst>
      <p:ext uri="{BB962C8B-B14F-4D97-AF65-F5344CB8AC3E}">
        <p14:creationId xmlns:p14="http://schemas.microsoft.com/office/powerpoint/2010/main" val="27202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6"/>
                                        </p:tgtEl>
                                        <p:attrNameLst>
                                          <p:attrName>style.visibility</p:attrName>
                                        </p:attrNameLst>
                                      </p:cBhvr>
                                      <p:to>
                                        <p:strVal val="visible"/>
                                      </p:to>
                                    </p:set>
                                    <p:animEffect transition="in" filter="slide(from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261875"/>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11" name="文本框 5">
            <a:extLst>
              <a:ext uri="{FF2B5EF4-FFF2-40B4-BE49-F238E27FC236}">
                <a16:creationId xmlns:a16="http://schemas.microsoft.com/office/drawing/2014/main" id="{DEE1E486-CCD0-4520-8CF8-1AA4CA178327}"/>
              </a:ext>
            </a:extLst>
          </p:cNvPr>
          <p:cNvSpPr txBox="1">
            <a:spLocks noChangeArrowheads="1"/>
          </p:cNvSpPr>
          <p:nvPr/>
        </p:nvSpPr>
        <p:spPr bwMode="auto">
          <a:xfrm>
            <a:off x="851968" y="2761851"/>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Outlet</a:t>
            </a:r>
            <a:r>
              <a:rPr kumimoji="0" lang="en-US" altLang="zh-CN" sz="2666" b="0" i="0" u="none" strike="noStrike" kern="1200" cap="none" spc="0" normalizeH="0" noProof="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 Size</a:t>
            </a:r>
            <a:endParaRPr kumimoji="0" lang="zh-CN" altLang="en-US" sz="2666" b="0" i="0" u="none" strike="noStrike" kern="1200" cap="none" spc="0" normalizeH="0" baseline="0" noProof="0" dirty="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4" name="Picture 3" descr="Logo&#10;&#10;Description automatically generated with low confidence">
            <a:extLst>
              <a:ext uri="{FF2B5EF4-FFF2-40B4-BE49-F238E27FC236}">
                <a16:creationId xmlns:a16="http://schemas.microsoft.com/office/drawing/2014/main" id="{9C86B48A-8D12-496B-A8EE-BFE8C7CAD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655" y="782736"/>
            <a:ext cx="6858394" cy="1549660"/>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4CD7FF01-6935-4B46-A8C9-E60CC6636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655" y="3429000"/>
            <a:ext cx="6961673" cy="2360654"/>
          </a:xfrm>
          <a:prstGeom prst="rect">
            <a:avLst/>
          </a:prstGeom>
        </p:spPr>
      </p:pic>
    </p:spTree>
    <p:extLst>
      <p:ext uri="{BB962C8B-B14F-4D97-AF65-F5344CB8AC3E}">
        <p14:creationId xmlns:p14="http://schemas.microsoft.com/office/powerpoint/2010/main" val="357730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11"/>
                                        </p:tgtEl>
                                        <p:attrNameLst>
                                          <p:attrName>style.visibility</p:attrName>
                                        </p:attrNameLst>
                                      </p:cBhvr>
                                      <p:to>
                                        <p:strVal val="visible"/>
                                      </p:to>
                                    </p:set>
                                    <p:animEffect transition="in" filter="slide(from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236431" y="6271707"/>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7" name="文本框 5">
            <a:extLst>
              <a:ext uri="{FF2B5EF4-FFF2-40B4-BE49-F238E27FC236}">
                <a16:creationId xmlns:a16="http://schemas.microsoft.com/office/drawing/2014/main" id="{9CE52574-2AF5-410D-A34A-E1169E7AD4CE}"/>
              </a:ext>
            </a:extLst>
          </p:cNvPr>
          <p:cNvSpPr txBox="1">
            <a:spLocks noChangeArrowheads="1"/>
          </p:cNvSpPr>
          <p:nvPr/>
        </p:nvSpPr>
        <p:spPr bwMode="auto">
          <a:xfrm>
            <a:off x="1217407" y="4394127"/>
            <a:ext cx="3150782"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Kiểm</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tra lại dataset:</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8" name="Picture 7" descr="Graphical user interface, text&#10;&#10;Description automatically generated">
            <a:extLst>
              <a:ext uri="{FF2B5EF4-FFF2-40B4-BE49-F238E27FC236}">
                <a16:creationId xmlns:a16="http://schemas.microsoft.com/office/drawing/2014/main" id="{2F402FA9-BCD4-485F-921D-D1C12172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137" y="3299493"/>
            <a:ext cx="3711262" cy="2720576"/>
          </a:xfrm>
          <a:prstGeom prst="rect">
            <a:avLst/>
          </a:prstGeom>
        </p:spPr>
      </p:pic>
      <p:pic>
        <p:nvPicPr>
          <p:cNvPr id="3" name="Picture 2" descr="Website&#10;&#10;Description automatically generated with low confidence">
            <a:extLst>
              <a:ext uri="{FF2B5EF4-FFF2-40B4-BE49-F238E27FC236}">
                <a16:creationId xmlns:a16="http://schemas.microsoft.com/office/drawing/2014/main" id="{7C51A9A9-0EDF-44E7-8C60-5123C79C5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247" y="853450"/>
            <a:ext cx="9007621" cy="1470787"/>
          </a:xfrm>
          <a:prstGeom prst="rect">
            <a:avLst/>
          </a:prstGeom>
        </p:spPr>
      </p:pic>
      <p:sp>
        <p:nvSpPr>
          <p:cNvPr id="9" name="文本框 5">
            <a:extLst>
              <a:ext uri="{FF2B5EF4-FFF2-40B4-BE49-F238E27FC236}">
                <a16:creationId xmlns:a16="http://schemas.microsoft.com/office/drawing/2014/main" id="{117BF9F2-C792-4BC2-A72E-061F2614169C}"/>
              </a:ext>
            </a:extLst>
          </p:cNvPr>
          <p:cNvSpPr txBox="1">
            <a:spLocks noChangeArrowheads="1"/>
          </p:cNvSpPr>
          <p:nvPr/>
        </p:nvSpPr>
        <p:spPr bwMode="auto">
          <a:xfrm>
            <a:off x="236431" y="195371"/>
            <a:ext cx="4748524"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1">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Xử lý Outliner của Outlet Size: </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Tree>
    <p:extLst>
      <p:ext uri="{BB962C8B-B14F-4D97-AF65-F5344CB8AC3E}">
        <p14:creationId xmlns:p14="http://schemas.microsoft.com/office/powerpoint/2010/main" val="310235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7"/>
                                        </p:tgtEl>
                                        <p:attrNameLst>
                                          <p:attrName>style.visibility</p:attrName>
                                        </p:attrNameLst>
                                      </p:cBhvr>
                                      <p:to>
                                        <p:strVal val="visible"/>
                                      </p:to>
                                    </p:set>
                                    <p:animEffect transition="in" filter="slide(fromLeft)">
                                      <p:cBhvr>
                                        <p:cTn id="10" dur="500"/>
                                        <p:tgtEl>
                                          <p:spTgt spid="7"/>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slide(from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9144560"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1">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Nhưng</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còn 1 vấn đề nữa đó chính là cột Item Fat Content:</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3" name="Picture 2" descr="Text&#10;&#10;Description automatically generated">
            <a:extLst>
              <a:ext uri="{FF2B5EF4-FFF2-40B4-BE49-F238E27FC236}">
                <a16:creationId xmlns:a16="http://schemas.microsoft.com/office/drawing/2014/main" id="{FDDA6C88-6AB4-4484-8366-43CE5626C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938" y="1376772"/>
            <a:ext cx="4359018" cy="1661304"/>
          </a:xfrm>
          <a:prstGeom prst="rect">
            <a:avLst/>
          </a:prstGeom>
        </p:spPr>
      </p:pic>
      <p:pic>
        <p:nvPicPr>
          <p:cNvPr id="7" name="Picture 6" descr="Graphical user interface, text, website&#10;&#10;Description automatically generated">
            <a:extLst>
              <a:ext uri="{FF2B5EF4-FFF2-40B4-BE49-F238E27FC236}">
                <a16:creationId xmlns:a16="http://schemas.microsoft.com/office/drawing/2014/main" id="{A61917F7-A748-4FEB-87A8-FEA9DEF5B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306" y="3908414"/>
            <a:ext cx="8626588" cy="1699407"/>
          </a:xfrm>
          <a:prstGeom prst="rect">
            <a:avLst/>
          </a:prstGeom>
        </p:spPr>
      </p:pic>
      <p:sp>
        <p:nvSpPr>
          <p:cNvPr id="6" name="文本框 5">
            <a:extLst>
              <a:ext uri="{FF2B5EF4-FFF2-40B4-BE49-F238E27FC236}">
                <a16:creationId xmlns:a16="http://schemas.microsoft.com/office/drawing/2014/main" id="{7195EF18-580E-477F-A78F-6DD638A2CDC4}"/>
              </a:ext>
            </a:extLst>
          </p:cNvPr>
          <p:cNvSpPr txBox="1">
            <a:spLocks noChangeArrowheads="1"/>
          </p:cNvSpPr>
          <p:nvPr/>
        </p:nvSpPr>
        <p:spPr bwMode="auto">
          <a:xfrm>
            <a:off x="714128" y="4359154"/>
            <a:ext cx="1242492"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Xử</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lý</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Tree>
    <p:extLst>
      <p:ext uri="{BB962C8B-B14F-4D97-AF65-F5344CB8AC3E}">
        <p14:creationId xmlns:p14="http://schemas.microsoft.com/office/powerpoint/2010/main" val="42580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2" presetClass="entr" presetSubtype="8" fill="hold" grpId="0" nodeType="withEffect">
                                  <p:stCondLst>
                                    <p:cond delay="700"/>
                                  </p:stCondLst>
                                  <p:childTnLst>
                                    <p:set>
                                      <p:cBhvr>
                                        <p:cTn id="22" dur="1" fill="hold">
                                          <p:stCondLst>
                                            <p:cond delay="0"/>
                                          </p:stCondLst>
                                        </p:cTn>
                                        <p:tgtEl>
                                          <p:spTgt spid="6"/>
                                        </p:tgtEl>
                                        <p:attrNameLst>
                                          <p:attrName>style.visibility</p:attrName>
                                        </p:attrNameLst>
                                      </p:cBhvr>
                                      <p:to>
                                        <p:strVal val="visible"/>
                                      </p:to>
                                    </p:set>
                                    <p:animEffect transition="in" filter="slide(from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281807"/>
            <a:ext cx="11376482" cy="912814"/>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lang="en-US" altLang="zh-CN" sz="2666" b="1">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Và cuối cùng để tiện cho việc xử lý cột năm thành lập thì ta thêm 1 cột số năm ra đời cho đến năm 2022:</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10" name="Picture 9" descr="A screenshot of a computer&#10;&#10;Description automatically generated">
            <a:extLst>
              <a:ext uri="{FF2B5EF4-FFF2-40B4-BE49-F238E27FC236}">
                <a16:creationId xmlns:a16="http://schemas.microsoft.com/office/drawing/2014/main" id="{54999373-DE2A-4176-B812-6B503776C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8" y="1793182"/>
            <a:ext cx="12071424" cy="3870197"/>
          </a:xfrm>
          <a:prstGeom prst="rect">
            <a:avLst/>
          </a:prstGeom>
        </p:spPr>
      </p:pic>
    </p:spTree>
    <p:extLst>
      <p:ext uri="{BB962C8B-B14F-4D97-AF65-F5344CB8AC3E}">
        <p14:creationId xmlns:p14="http://schemas.microsoft.com/office/powerpoint/2010/main" val="180869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1031828" y="963911"/>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1">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 Fat Content</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10" name="文本框 5">
            <a:extLst>
              <a:ext uri="{FF2B5EF4-FFF2-40B4-BE49-F238E27FC236}">
                <a16:creationId xmlns:a16="http://schemas.microsoft.com/office/drawing/2014/main" id="{9DF4608D-D672-4128-B896-7FFBE9D9F9D4}"/>
              </a:ext>
            </a:extLst>
          </p:cNvPr>
          <p:cNvSpPr txBox="1">
            <a:spLocks noChangeArrowheads="1"/>
          </p:cNvSpPr>
          <p:nvPr/>
        </p:nvSpPr>
        <p:spPr bwMode="auto">
          <a:xfrm>
            <a:off x="1031828" y="2767473"/>
            <a:ext cx="2819986" cy="1323054"/>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Các</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mặt hàng Low Fat có số lượng nhiều hơn Regular</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6" name="文本框 5">
            <a:extLst>
              <a:ext uri="{FF2B5EF4-FFF2-40B4-BE49-F238E27FC236}">
                <a16:creationId xmlns:a16="http://schemas.microsoft.com/office/drawing/2014/main" id="{8C817178-0DC4-4BAA-9241-F5E036DFBA81}"/>
              </a:ext>
            </a:extLst>
          </p:cNvPr>
          <p:cNvSpPr txBox="1">
            <a:spLocks noChangeArrowheads="1"/>
          </p:cNvSpPr>
          <p:nvPr/>
        </p:nvSpPr>
        <p:spPr bwMode="auto">
          <a:xfrm>
            <a:off x="520549" y="290401"/>
            <a:ext cx="7197773"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1">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Phân tích dữ liệu dựa trên số lượng mặt hàng:</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3" name="Picture 2" descr="Chart, bar chart&#10;&#10;Description automatically generated">
            <a:extLst>
              <a:ext uri="{FF2B5EF4-FFF2-40B4-BE49-F238E27FC236}">
                <a16:creationId xmlns:a16="http://schemas.microsoft.com/office/drawing/2014/main" id="{6DF400E1-CB67-4432-B742-77576837C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916" y="1466484"/>
            <a:ext cx="5684143" cy="3615546"/>
          </a:xfrm>
          <a:prstGeom prst="rect">
            <a:avLst/>
          </a:prstGeom>
        </p:spPr>
      </p:pic>
    </p:spTree>
    <p:extLst>
      <p:ext uri="{BB962C8B-B14F-4D97-AF65-F5344CB8AC3E}">
        <p14:creationId xmlns:p14="http://schemas.microsoft.com/office/powerpoint/2010/main" val="323072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10"/>
                                        </p:tgtEl>
                                        <p:attrNameLst>
                                          <p:attrName>style.visibility</p:attrName>
                                        </p:attrNameLst>
                                      </p:cBhvr>
                                      <p:to>
                                        <p:strVal val="visible"/>
                                      </p:to>
                                    </p:set>
                                    <p:animEffect transition="in" filter="slide(fromLeft)">
                                      <p:cBhvr>
                                        <p:cTn id="13" dur="500"/>
                                        <p:tgtEl>
                                          <p:spTgt spid="10"/>
                                        </p:tgtEl>
                                      </p:cBhvr>
                                    </p:animEffect>
                                  </p:childTnLst>
                                </p:cTn>
                              </p:par>
                              <p:par>
                                <p:cTn id="14" presetID="12" presetClass="entr" presetSubtype="8" fill="hold" grpId="0" nodeType="withEffect">
                                  <p:stCondLst>
                                    <p:cond delay="700"/>
                                  </p:stCondLst>
                                  <p:childTnLst>
                                    <p:set>
                                      <p:cBhvr>
                                        <p:cTn id="15" dur="1" fill="hold">
                                          <p:stCondLst>
                                            <p:cond delay="0"/>
                                          </p:stCondLst>
                                        </p:cTn>
                                        <p:tgtEl>
                                          <p:spTgt spid="6"/>
                                        </p:tgtEl>
                                        <p:attrNameLst>
                                          <p:attrName>style.visibility</p:attrName>
                                        </p:attrNameLst>
                                      </p:cBhvr>
                                      <p:to>
                                        <p:strVal val="visible"/>
                                      </p:to>
                                    </p:set>
                                    <p:animEffect transition="in" filter="slide(from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10"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Introduction:</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4" name="文本框 5">
            <a:extLst>
              <a:ext uri="{FF2B5EF4-FFF2-40B4-BE49-F238E27FC236}">
                <a16:creationId xmlns:a16="http://schemas.microsoft.com/office/drawing/2014/main" id="{F704EE6D-6299-4040-ACC4-2D076E950C58}"/>
              </a:ext>
            </a:extLst>
          </p:cNvPr>
          <p:cNvSpPr txBox="1">
            <a:spLocks noChangeArrowheads="1"/>
          </p:cNvSpPr>
          <p:nvPr/>
        </p:nvSpPr>
        <p:spPr bwMode="auto">
          <a:xfrm>
            <a:off x="1095735" y="2090172"/>
            <a:ext cx="10643979" cy="310854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data scientists at BigMart have collected 2013 sales data for 1559 products across 10 stores in different cities. Also, certain attributes of each product and store have been defined. </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aim is to build a predictive model and find out the sales of each product at a particular store. </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Using this model, BigMart will try to understand the properties of products and stores which play a key role in increasing sales.</a:t>
            </a:r>
            <a:endParaRPr lang="zh-CN" altLang="en-US" sz="2800" dirty="0">
              <a:solidFill>
                <a:schemeClr val="accent1"/>
              </a:solidFill>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Tree>
    <p:extLst>
      <p:ext uri="{BB962C8B-B14F-4D97-AF65-F5344CB8AC3E}">
        <p14:creationId xmlns:p14="http://schemas.microsoft.com/office/powerpoint/2010/main" val="123730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4"/>
                                        </p:tgtEl>
                                        <p:attrNameLst>
                                          <p:attrName>style.visibility</p:attrName>
                                        </p:attrNameLst>
                                      </p:cBhvr>
                                      <p:to>
                                        <p:strVal val="visible"/>
                                      </p:to>
                                    </p:set>
                                    <p:animEffect transition="in" filter="slide(fromLeft)">
                                      <p:cBhvr>
                                        <p:cTn id="10" dur="500"/>
                                        <p:tgtEl>
                                          <p:spTgt spid="4"/>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5"/>
                                        </p:tgtEl>
                                        <p:attrNameLst>
                                          <p:attrName>style.visibility</p:attrName>
                                        </p:attrNameLst>
                                      </p:cBhvr>
                                      <p:to>
                                        <p:strVal val="visible"/>
                                      </p:to>
                                    </p:set>
                                    <p:animEffect transition="in" filter="slide(from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5">
            <a:extLst>
              <a:ext uri="{FF2B5EF4-FFF2-40B4-BE49-F238E27FC236}">
                <a16:creationId xmlns:a16="http://schemas.microsoft.com/office/drawing/2014/main" id="{F67F45D4-251B-43E2-8BEF-C23967C87108}"/>
              </a:ext>
            </a:extLst>
          </p:cNvPr>
          <p:cNvSpPr txBox="1">
            <a:spLocks noChangeArrowheads="1"/>
          </p:cNvSpPr>
          <p:nvPr/>
        </p:nvSpPr>
        <p:spPr bwMode="auto">
          <a:xfrm>
            <a:off x="1897064" y="4928031"/>
            <a:ext cx="8918419" cy="1733295"/>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Fruits</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and Vegetables có số lượng nhiều vì phục vụ cho cuộc sống con người </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666" baseline="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Ngoài</a:t>
            </a:r>
            <a:r>
              <a:rPr lang="en-US" altLang="zh-CN" sz="2666">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ra còn Snack Food có số lượng khá nhiều vì rất tiện lợi</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9" name="文本框 5">
            <a:extLst>
              <a:ext uri="{FF2B5EF4-FFF2-40B4-BE49-F238E27FC236}">
                <a16:creationId xmlns:a16="http://schemas.microsoft.com/office/drawing/2014/main" id="{50F7FA01-1913-4EFE-9B38-1E82875C86FA}"/>
              </a:ext>
            </a:extLst>
          </p:cNvPr>
          <p:cNvSpPr txBox="1">
            <a:spLocks noChangeArrowheads="1"/>
          </p:cNvSpPr>
          <p:nvPr/>
        </p:nvSpPr>
        <p:spPr bwMode="auto">
          <a:xfrm>
            <a:off x="343565" y="7696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Type</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4" name="Picture 3" descr="Chart, bar chart&#10;&#10;Description automatically generated">
            <a:extLst>
              <a:ext uri="{FF2B5EF4-FFF2-40B4-BE49-F238E27FC236}">
                <a16:creationId xmlns:a16="http://schemas.microsoft.com/office/drawing/2014/main" id="{B7F9F094-78EC-4C01-AA23-7257892DE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8" y="865314"/>
            <a:ext cx="11700387" cy="3776942"/>
          </a:xfrm>
          <a:prstGeom prst="rect">
            <a:avLst/>
          </a:prstGeom>
        </p:spPr>
      </p:pic>
    </p:spTree>
    <p:extLst>
      <p:ext uri="{BB962C8B-B14F-4D97-AF65-F5344CB8AC3E}">
        <p14:creationId xmlns:p14="http://schemas.microsoft.com/office/powerpoint/2010/main" val="36071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382899" y="236684"/>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Outlet</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Size</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8" name="文本框 5">
            <a:extLst>
              <a:ext uri="{FF2B5EF4-FFF2-40B4-BE49-F238E27FC236}">
                <a16:creationId xmlns:a16="http://schemas.microsoft.com/office/drawing/2014/main" id="{222FDD7C-754A-490F-84AB-61FD6F4B0168}"/>
              </a:ext>
            </a:extLst>
          </p:cNvPr>
          <p:cNvSpPr txBox="1">
            <a:spLocks noChangeArrowheads="1"/>
          </p:cNvSpPr>
          <p:nvPr/>
        </p:nvSpPr>
        <p:spPr bwMode="auto">
          <a:xfrm>
            <a:off x="1297298" y="2641010"/>
            <a:ext cx="2819986" cy="1323054"/>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Các</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loại hàng tập trung nhiều ở nơi bán kích thước vừa</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4" name="Picture 3" descr="Chart, bar chart&#10;&#10;Description automatically generated">
            <a:extLst>
              <a:ext uri="{FF2B5EF4-FFF2-40B4-BE49-F238E27FC236}">
                <a16:creationId xmlns:a16="http://schemas.microsoft.com/office/drawing/2014/main" id="{9C46C89A-4CF3-47AB-A16F-36724A294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983" y="1530878"/>
            <a:ext cx="6091202" cy="3796243"/>
          </a:xfrm>
          <a:prstGeom prst="rect">
            <a:avLst/>
          </a:prstGeom>
        </p:spPr>
      </p:pic>
    </p:spTree>
    <p:extLst>
      <p:ext uri="{BB962C8B-B14F-4D97-AF65-F5344CB8AC3E}">
        <p14:creationId xmlns:p14="http://schemas.microsoft.com/office/powerpoint/2010/main" val="176403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8"/>
                                        </p:tgtEl>
                                        <p:attrNameLst>
                                          <p:attrName>style.visibility</p:attrName>
                                        </p:attrNameLst>
                                      </p:cBhvr>
                                      <p:to>
                                        <p:strVal val="visible"/>
                                      </p:to>
                                    </p:set>
                                    <p:animEffect transition="in" filter="slide(from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49" y="335006"/>
            <a:ext cx="3864637"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Outlet</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Location Type</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9" name="文本框 5">
            <a:extLst>
              <a:ext uri="{FF2B5EF4-FFF2-40B4-BE49-F238E27FC236}">
                <a16:creationId xmlns:a16="http://schemas.microsoft.com/office/drawing/2014/main" id="{05081D75-7DFB-4FFC-A6AA-51FFC5D65E5E}"/>
              </a:ext>
            </a:extLst>
          </p:cNvPr>
          <p:cNvSpPr txBox="1">
            <a:spLocks noChangeArrowheads="1"/>
          </p:cNvSpPr>
          <p:nvPr/>
        </p:nvSpPr>
        <p:spPr bwMode="auto">
          <a:xfrm>
            <a:off x="1149815" y="2562352"/>
            <a:ext cx="2819986" cy="912814"/>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Số lượng sản phẩm tập trung ở Tier-3</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4" name="Picture 3" descr="Chart, bar chart&#10;&#10;Description automatically generated">
            <a:extLst>
              <a:ext uri="{FF2B5EF4-FFF2-40B4-BE49-F238E27FC236}">
                <a16:creationId xmlns:a16="http://schemas.microsoft.com/office/drawing/2014/main" id="{090A1301-FDF6-4417-8CC7-D39284A21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708" y="1307924"/>
            <a:ext cx="5707077" cy="3618038"/>
          </a:xfrm>
          <a:prstGeom prst="rect">
            <a:avLst/>
          </a:prstGeom>
        </p:spPr>
      </p:pic>
    </p:spTree>
    <p:extLst>
      <p:ext uri="{BB962C8B-B14F-4D97-AF65-F5344CB8AC3E}">
        <p14:creationId xmlns:p14="http://schemas.microsoft.com/office/powerpoint/2010/main" val="280421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slide(from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Outlet</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Type</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8" name="文本框 5">
            <a:extLst>
              <a:ext uri="{FF2B5EF4-FFF2-40B4-BE49-F238E27FC236}">
                <a16:creationId xmlns:a16="http://schemas.microsoft.com/office/drawing/2014/main" id="{667C3563-EE03-4319-AA55-DE78020AE122}"/>
              </a:ext>
            </a:extLst>
          </p:cNvPr>
          <p:cNvSpPr txBox="1">
            <a:spLocks noChangeArrowheads="1"/>
          </p:cNvSpPr>
          <p:nvPr/>
        </p:nvSpPr>
        <p:spPr bwMode="auto">
          <a:xfrm>
            <a:off x="1071157" y="2767473"/>
            <a:ext cx="2819986" cy="1323054"/>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Các</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mặt hàng đa số tập trung trong supermarket loại 1 </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4" name="Picture 3" descr="Chart, bar chart&#10;&#10;Description automatically generated">
            <a:extLst>
              <a:ext uri="{FF2B5EF4-FFF2-40B4-BE49-F238E27FC236}">
                <a16:creationId xmlns:a16="http://schemas.microsoft.com/office/drawing/2014/main" id="{BCE8F592-9AB5-48F7-91EB-47A681644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443" y="1393904"/>
            <a:ext cx="6473929" cy="4070192"/>
          </a:xfrm>
          <a:prstGeom prst="rect">
            <a:avLst/>
          </a:prstGeom>
        </p:spPr>
      </p:pic>
    </p:spTree>
    <p:extLst>
      <p:ext uri="{BB962C8B-B14F-4D97-AF65-F5344CB8AC3E}">
        <p14:creationId xmlns:p14="http://schemas.microsoft.com/office/powerpoint/2010/main" val="380161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8"/>
                                        </p:tgtEl>
                                        <p:attrNameLst>
                                          <p:attrName>style.visibility</p:attrName>
                                        </p:attrNameLst>
                                      </p:cBhvr>
                                      <p:to>
                                        <p:strVal val="visible"/>
                                      </p:to>
                                    </p:set>
                                    <p:animEffect transition="in" filter="slide(from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Year</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Established</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8" name="文本框 5">
            <a:extLst>
              <a:ext uri="{FF2B5EF4-FFF2-40B4-BE49-F238E27FC236}">
                <a16:creationId xmlns:a16="http://schemas.microsoft.com/office/drawing/2014/main" id="{496E23BA-DD0D-4135-B941-3E9610B37374}"/>
              </a:ext>
            </a:extLst>
          </p:cNvPr>
          <p:cNvSpPr txBox="1">
            <a:spLocks noChangeArrowheads="1"/>
          </p:cNvSpPr>
          <p:nvPr/>
        </p:nvSpPr>
        <p:spPr bwMode="auto">
          <a:xfrm>
            <a:off x="1395621" y="2481353"/>
            <a:ext cx="2819986" cy="2553776"/>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Những</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sản phẩm tập trung nhiều ở các nơi được thành lập và hoạt động 37 năm so với hiện tại</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4" name="Picture 3" descr="Chart, bar chart&#10;&#10;Description automatically generated">
            <a:extLst>
              <a:ext uri="{FF2B5EF4-FFF2-40B4-BE49-F238E27FC236}">
                <a16:creationId xmlns:a16="http://schemas.microsoft.com/office/drawing/2014/main" id="{26564994-73DB-4D89-95C5-8EF367361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040" y="1494737"/>
            <a:ext cx="5828447" cy="3706528"/>
          </a:xfrm>
          <a:prstGeom prst="rect">
            <a:avLst/>
          </a:prstGeom>
        </p:spPr>
      </p:pic>
    </p:spTree>
    <p:extLst>
      <p:ext uri="{BB962C8B-B14F-4D97-AF65-F5344CB8AC3E}">
        <p14:creationId xmlns:p14="http://schemas.microsoft.com/office/powerpoint/2010/main" val="137547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8"/>
                                        </p:tgtEl>
                                        <p:attrNameLst>
                                          <p:attrName>style.visibility</p:attrName>
                                        </p:attrNameLst>
                                      </p:cBhvr>
                                      <p:to>
                                        <p:strVal val="visible"/>
                                      </p:to>
                                    </p:set>
                                    <p:animEffect transition="in" filter="slide(from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10078624"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Phân</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tích ảnh hưởng của các feature đến doanh số:</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9" name="文本框 5">
            <a:extLst>
              <a:ext uri="{FF2B5EF4-FFF2-40B4-BE49-F238E27FC236}">
                <a16:creationId xmlns:a16="http://schemas.microsoft.com/office/drawing/2014/main" id="{14645FDA-13FC-41C8-AA07-4CC8F8BEC42D}"/>
              </a:ext>
            </a:extLst>
          </p:cNvPr>
          <p:cNvSpPr txBox="1">
            <a:spLocks noChangeArrowheads="1"/>
          </p:cNvSpPr>
          <p:nvPr/>
        </p:nvSpPr>
        <p:spPr bwMode="auto">
          <a:xfrm>
            <a:off x="1076072" y="1342812"/>
            <a:ext cx="2788005"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Fat Content</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10" name="文本框 5">
            <a:extLst>
              <a:ext uri="{FF2B5EF4-FFF2-40B4-BE49-F238E27FC236}">
                <a16:creationId xmlns:a16="http://schemas.microsoft.com/office/drawing/2014/main" id="{848F2527-9312-4F42-A611-BE717F3496DE}"/>
              </a:ext>
            </a:extLst>
          </p:cNvPr>
          <p:cNvSpPr txBox="1">
            <a:spLocks noChangeArrowheads="1"/>
          </p:cNvSpPr>
          <p:nvPr/>
        </p:nvSpPr>
        <p:spPr bwMode="auto">
          <a:xfrm>
            <a:off x="1076073" y="3156864"/>
            <a:ext cx="2788005" cy="1323054"/>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Cả</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2 loại hàng này để cho doanh số rất cao</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3" name="Picture 2" descr="Chart&#10;&#10;Description automatically generated">
            <a:extLst>
              <a:ext uri="{FF2B5EF4-FFF2-40B4-BE49-F238E27FC236}">
                <a16:creationId xmlns:a16="http://schemas.microsoft.com/office/drawing/2014/main" id="{F49B05E0-55E5-4F02-8FF6-CA6BF8B1E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3656" y="2016806"/>
            <a:ext cx="5768535" cy="3603169"/>
          </a:xfrm>
          <a:prstGeom prst="rect">
            <a:avLst/>
          </a:prstGeom>
        </p:spPr>
      </p:pic>
    </p:spTree>
    <p:extLst>
      <p:ext uri="{BB962C8B-B14F-4D97-AF65-F5344CB8AC3E}">
        <p14:creationId xmlns:p14="http://schemas.microsoft.com/office/powerpoint/2010/main" val="98204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slide(fromLeft)">
                                      <p:cBhvr>
                                        <p:cTn id="13" dur="500"/>
                                        <p:tgtEl>
                                          <p:spTgt spid="9"/>
                                        </p:tgtEl>
                                      </p:cBhvr>
                                    </p:animEffect>
                                  </p:childTnLst>
                                </p:cTn>
                              </p:par>
                              <p:par>
                                <p:cTn id="14" presetID="12" presetClass="entr" presetSubtype="8" fill="hold" grpId="0" nodeType="withEffect">
                                  <p:stCondLst>
                                    <p:cond delay="700"/>
                                  </p:stCondLst>
                                  <p:childTnLst>
                                    <p:set>
                                      <p:cBhvr>
                                        <p:cTn id="15" dur="1" fill="hold">
                                          <p:stCondLst>
                                            <p:cond delay="0"/>
                                          </p:stCondLst>
                                        </p:cTn>
                                        <p:tgtEl>
                                          <p:spTgt spid="10"/>
                                        </p:tgtEl>
                                        <p:attrNameLst>
                                          <p:attrName>style.visibility</p:attrName>
                                        </p:attrNameLst>
                                      </p:cBhvr>
                                      <p:to>
                                        <p:strVal val="visible"/>
                                      </p:to>
                                    </p:set>
                                    <p:animEffect transition="in" filter="slide(from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Visibility</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277176" y="6195032"/>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8" name="文本框 5">
            <a:extLst>
              <a:ext uri="{FF2B5EF4-FFF2-40B4-BE49-F238E27FC236}">
                <a16:creationId xmlns:a16="http://schemas.microsoft.com/office/drawing/2014/main" id="{C1B7C432-F9E5-42E6-BF71-3719D02FBAED}"/>
              </a:ext>
            </a:extLst>
          </p:cNvPr>
          <p:cNvSpPr txBox="1">
            <a:spLocks noChangeArrowheads="1"/>
          </p:cNvSpPr>
          <p:nvPr/>
        </p:nvSpPr>
        <p:spPr bwMode="auto">
          <a:xfrm>
            <a:off x="1687169" y="1642205"/>
            <a:ext cx="3053477" cy="3785652"/>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lvl="0">
              <a:defRPr/>
            </a:pPr>
            <a:r>
              <a:rPr lang="vi-VN">
                <a:latin typeface="Times New Roman "/>
              </a:rPr>
              <a:t>Item</a:t>
            </a:r>
            <a:r>
              <a:rPr lang="en-US">
                <a:latin typeface="Times New Roman "/>
              </a:rPr>
              <a:t> </a:t>
            </a:r>
            <a:r>
              <a:rPr lang="vi-VN">
                <a:latin typeface="Times New Roman "/>
              </a:rPr>
              <a:t>Visibility có giá trị nhỏ nhất bằng 0. Điều này không có ý nghĩa thực tế vì khi một sản phẩm đang được bán trong cửa hàng</a:t>
            </a:r>
            <a:r>
              <a:rPr lang="en-US">
                <a:latin typeface="Times New Roman "/>
              </a:rPr>
              <a:t> thì mức độ hiển thị</a:t>
            </a:r>
            <a:r>
              <a:rPr lang="vi-VN">
                <a:latin typeface="Times New Roman "/>
              </a:rPr>
              <a:t> không thể bằng 0</a:t>
            </a:r>
            <a:r>
              <a:rPr lang="en-US">
                <a:latin typeface="Times New Roman "/>
              </a:rPr>
              <a:t>. Nên ta sẽ tìm cách thay đổi nó.</a:t>
            </a:r>
            <a:endParaRPr kumimoji="0" lang="zh-CN" altLang="en-US" sz="2666" b="0" i="0" u="none" strike="noStrike" kern="1200" cap="none" spc="0" normalizeH="0" baseline="0" noProof="0" dirty="0">
              <a:ln>
                <a:noFill/>
              </a:ln>
              <a:solidFill>
                <a:srgbClr val="5CC9EB"/>
              </a:solidFill>
              <a:effectLst/>
              <a:uLnTx/>
              <a:uFillTx/>
              <a:latin typeface="Times New Roman "/>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10" name="Picture 9" descr="Chart, scatter chart&#10;&#10;Description automatically generated">
            <a:extLst>
              <a:ext uri="{FF2B5EF4-FFF2-40B4-BE49-F238E27FC236}">
                <a16:creationId xmlns:a16="http://schemas.microsoft.com/office/drawing/2014/main" id="{E8BB1FB1-A0BF-442B-91CD-9475BA684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831" y="160395"/>
            <a:ext cx="5277311" cy="3197382"/>
          </a:xfrm>
          <a:prstGeom prst="rect">
            <a:avLst/>
          </a:prstGeom>
        </p:spPr>
      </p:pic>
      <p:pic>
        <p:nvPicPr>
          <p:cNvPr id="12" name="Picture 11" descr="Chart, histogram&#10;&#10;Description automatically generated">
            <a:extLst>
              <a:ext uri="{FF2B5EF4-FFF2-40B4-BE49-F238E27FC236}">
                <a16:creationId xmlns:a16="http://schemas.microsoft.com/office/drawing/2014/main" id="{D8FD4923-C5A1-4283-8F77-E82A629F3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535031"/>
            <a:ext cx="4587638" cy="3162574"/>
          </a:xfrm>
          <a:prstGeom prst="rect">
            <a:avLst/>
          </a:prstGeom>
        </p:spPr>
      </p:pic>
    </p:spTree>
    <p:extLst>
      <p:ext uri="{BB962C8B-B14F-4D97-AF65-F5344CB8AC3E}">
        <p14:creationId xmlns:p14="http://schemas.microsoft.com/office/powerpoint/2010/main" val="363452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8"/>
                                        </p:tgtEl>
                                        <p:attrNameLst>
                                          <p:attrName>style.visibility</p:attrName>
                                        </p:attrNameLst>
                                      </p:cBhvr>
                                      <p:to>
                                        <p:strVal val="visible"/>
                                      </p:to>
                                    </p:set>
                                    <p:animEffect transition="in" filter="slide(from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3" name="Picture 2">
            <a:extLst>
              <a:ext uri="{FF2B5EF4-FFF2-40B4-BE49-F238E27FC236}">
                <a16:creationId xmlns:a16="http://schemas.microsoft.com/office/drawing/2014/main" id="{024EE597-B2C2-41E8-BB07-D678FD43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38" y="760754"/>
            <a:ext cx="9166932" cy="502573"/>
          </a:xfrm>
          <a:prstGeom prst="rect">
            <a:avLst/>
          </a:prstGeom>
        </p:spPr>
      </p:pic>
      <p:sp>
        <p:nvSpPr>
          <p:cNvPr id="8" name="文本框 5">
            <a:extLst>
              <a:ext uri="{FF2B5EF4-FFF2-40B4-BE49-F238E27FC236}">
                <a16:creationId xmlns:a16="http://schemas.microsoft.com/office/drawing/2014/main" id="{FE556435-078C-44A7-9DCF-6227D9C5668B}"/>
              </a:ext>
            </a:extLst>
          </p:cNvPr>
          <p:cNvSpPr txBox="1">
            <a:spLocks noChangeArrowheads="1"/>
          </p:cNvSpPr>
          <p:nvPr/>
        </p:nvSpPr>
        <p:spPr bwMode="auto">
          <a:xfrm>
            <a:off x="467048" y="760754"/>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Xử</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lý:</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9" name="文本框 5">
            <a:extLst>
              <a:ext uri="{FF2B5EF4-FFF2-40B4-BE49-F238E27FC236}">
                <a16:creationId xmlns:a16="http://schemas.microsoft.com/office/drawing/2014/main" id="{F3AA037A-CE5A-4853-A1C4-F39128B24522}"/>
              </a:ext>
            </a:extLst>
          </p:cNvPr>
          <p:cNvSpPr txBox="1">
            <a:spLocks noChangeArrowheads="1"/>
          </p:cNvSpPr>
          <p:nvPr/>
        </p:nvSpPr>
        <p:spPr bwMode="auto">
          <a:xfrm>
            <a:off x="467048" y="3192193"/>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Kết</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quả:</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10" name="Picture 9" descr="Chart, scatter chart&#10;&#10;Description automatically generated">
            <a:extLst>
              <a:ext uri="{FF2B5EF4-FFF2-40B4-BE49-F238E27FC236}">
                <a16:creationId xmlns:a16="http://schemas.microsoft.com/office/drawing/2014/main" id="{513FD0AA-FE29-4526-A794-F1973D63C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038" y="2011423"/>
            <a:ext cx="6225003" cy="3907595"/>
          </a:xfrm>
          <a:prstGeom prst="rect">
            <a:avLst/>
          </a:prstGeom>
        </p:spPr>
      </p:pic>
    </p:spTree>
    <p:extLst>
      <p:ext uri="{BB962C8B-B14F-4D97-AF65-F5344CB8AC3E}">
        <p14:creationId xmlns:p14="http://schemas.microsoft.com/office/powerpoint/2010/main" val="143214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8"/>
                                        </p:tgtEl>
                                        <p:attrNameLst>
                                          <p:attrName>style.visibility</p:attrName>
                                        </p:attrNameLst>
                                      </p:cBhvr>
                                      <p:to>
                                        <p:strVal val="visible"/>
                                      </p:to>
                                    </p:set>
                                    <p:animEffect transition="in" filter="slide(fromLeft)">
                                      <p:cBhvr>
                                        <p:cTn id="10" dur="500"/>
                                        <p:tgtEl>
                                          <p:spTgt spid="8"/>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slide(from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Type</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8" name="文本框 5">
            <a:extLst>
              <a:ext uri="{FF2B5EF4-FFF2-40B4-BE49-F238E27FC236}">
                <a16:creationId xmlns:a16="http://schemas.microsoft.com/office/drawing/2014/main" id="{85832D9A-2634-45F6-9C5F-3FE7BBE1A1A5}"/>
              </a:ext>
            </a:extLst>
          </p:cNvPr>
          <p:cNvSpPr txBox="1">
            <a:spLocks noChangeArrowheads="1"/>
          </p:cNvSpPr>
          <p:nvPr/>
        </p:nvSpPr>
        <p:spPr bwMode="auto">
          <a:xfrm>
            <a:off x="696328" y="1302973"/>
            <a:ext cx="3053477" cy="4524315"/>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lvl="0">
              <a:defRPr/>
            </a:pPr>
            <a:r>
              <a:rPr lang="vi-VN">
                <a:latin typeface="Times New Roman "/>
              </a:rPr>
              <a:t>Các sản phẩm</a:t>
            </a:r>
            <a:r>
              <a:rPr lang="en-US">
                <a:latin typeface="Times New Roman "/>
              </a:rPr>
              <a:t> Fruits và Vegetables</a:t>
            </a:r>
            <a:r>
              <a:rPr lang="vi-VN">
                <a:latin typeface="Times New Roman "/>
              </a:rPr>
              <a:t> và </a:t>
            </a:r>
            <a:r>
              <a:rPr lang="en-US">
                <a:latin typeface="Times New Roman "/>
              </a:rPr>
              <a:t>Snack Food mặc dù có số lượng lớn</a:t>
            </a:r>
            <a:r>
              <a:rPr lang="vi-VN">
                <a:latin typeface="Times New Roman "/>
              </a:rPr>
              <a:t> nhưng doanh thu của Thực phẩm Hải sản và Tinh bột có vẻ cao hơn và do đó doanh số bán hàng có thể được cải thiện khi có lượng hàng được khách hàng mua nhiều nhất.</a:t>
            </a:r>
            <a:endParaRPr kumimoji="0" lang="zh-CN" altLang="en-US" sz="2666" b="0" i="0" u="none" strike="noStrike" kern="1200" cap="none" spc="0" normalizeH="0" baseline="0" noProof="0" dirty="0">
              <a:ln>
                <a:noFill/>
              </a:ln>
              <a:solidFill>
                <a:srgbClr val="5CC9EB"/>
              </a:solidFill>
              <a:effectLst/>
              <a:uLnTx/>
              <a:uFillTx/>
              <a:latin typeface="Times New Roman "/>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3" name="Picture 2" descr="Chart, bar chart&#10;&#10;Description automatically generated">
            <a:extLst>
              <a:ext uri="{FF2B5EF4-FFF2-40B4-BE49-F238E27FC236}">
                <a16:creationId xmlns:a16="http://schemas.microsoft.com/office/drawing/2014/main" id="{23F2E1C2-8107-4745-BA50-0C9A5754E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135" y="931154"/>
            <a:ext cx="6896698" cy="4740051"/>
          </a:xfrm>
          <a:prstGeom prst="rect">
            <a:avLst/>
          </a:prstGeom>
        </p:spPr>
      </p:pic>
    </p:spTree>
    <p:extLst>
      <p:ext uri="{BB962C8B-B14F-4D97-AF65-F5344CB8AC3E}">
        <p14:creationId xmlns:p14="http://schemas.microsoft.com/office/powerpoint/2010/main" val="246552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8"/>
                                        </p:tgtEl>
                                        <p:attrNameLst>
                                          <p:attrName>style.visibility</p:attrName>
                                        </p:attrNameLst>
                                      </p:cBhvr>
                                      <p:to>
                                        <p:strVal val="visible"/>
                                      </p:to>
                                    </p:set>
                                    <p:animEffect transition="in" filter="slide(from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12" name="文本框 5">
            <a:extLst>
              <a:ext uri="{FF2B5EF4-FFF2-40B4-BE49-F238E27FC236}">
                <a16:creationId xmlns:a16="http://schemas.microsoft.com/office/drawing/2014/main" id="{49ED3E2E-EAF4-4266-8F0C-3B080EECFA7E}"/>
              </a:ext>
            </a:extLst>
          </p:cNvPr>
          <p:cNvSpPr txBox="1">
            <a:spLocks noChangeArrowheads="1"/>
          </p:cNvSpPr>
          <p:nvPr/>
        </p:nvSpPr>
        <p:spPr bwMode="auto">
          <a:xfrm>
            <a:off x="672950" y="4874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MRP</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15" name="文本框 5">
            <a:extLst>
              <a:ext uri="{FF2B5EF4-FFF2-40B4-BE49-F238E27FC236}">
                <a16:creationId xmlns:a16="http://schemas.microsoft.com/office/drawing/2014/main" id="{E4CB04C3-78F1-44B9-A184-706E81361762}"/>
              </a:ext>
            </a:extLst>
          </p:cNvPr>
          <p:cNvSpPr txBox="1">
            <a:spLocks noChangeArrowheads="1"/>
          </p:cNvSpPr>
          <p:nvPr/>
        </p:nvSpPr>
        <p:spPr bwMode="auto">
          <a:xfrm>
            <a:off x="766357" y="2547264"/>
            <a:ext cx="2819986" cy="1733295"/>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Các mặt hàng có MRP từ 200-250$ đang có doanh số cao</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3" name="Picture 2" descr="Chart, scatter chart&#10;&#10;Description automatically generated">
            <a:extLst>
              <a:ext uri="{FF2B5EF4-FFF2-40B4-BE49-F238E27FC236}">
                <a16:creationId xmlns:a16="http://schemas.microsoft.com/office/drawing/2014/main" id="{F70ABCD6-DC9E-47AF-BB12-69C71153C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181" y="1525839"/>
            <a:ext cx="6159148" cy="3776144"/>
          </a:xfrm>
          <a:prstGeom prst="rect">
            <a:avLst/>
          </a:prstGeom>
        </p:spPr>
      </p:pic>
    </p:spTree>
    <p:extLst>
      <p:ext uri="{BB962C8B-B14F-4D97-AF65-F5344CB8AC3E}">
        <p14:creationId xmlns:p14="http://schemas.microsoft.com/office/powerpoint/2010/main" val="196485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12"/>
                                        </p:tgtEl>
                                        <p:attrNameLst>
                                          <p:attrName>style.visibility</p:attrName>
                                        </p:attrNameLst>
                                      </p:cBhvr>
                                      <p:to>
                                        <p:strVal val="visible"/>
                                      </p:to>
                                    </p:set>
                                    <p:animEffect transition="in" filter="slide(fromLeft)">
                                      <p:cBhvr>
                                        <p:cTn id="10" dur="500"/>
                                        <p:tgtEl>
                                          <p:spTgt spid="12"/>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15"/>
                                        </p:tgtEl>
                                        <p:attrNameLst>
                                          <p:attrName>style.visibility</p:attrName>
                                        </p:attrNameLst>
                                      </p:cBhvr>
                                      <p:to>
                                        <p:strVal val="visible"/>
                                      </p:to>
                                    </p:set>
                                    <p:animEffect transition="in" filter="slide(from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124925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Input:</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4" name="文本框 5">
            <a:extLst>
              <a:ext uri="{FF2B5EF4-FFF2-40B4-BE49-F238E27FC236}">
                <a16:creationId xmlns:a16="http://schemas.microsoft.com/office/drawing/2014/main" id="{F704EE6D-6299-4040-ACC4-2D076E950C58}"/>
              </a:ext>
            </a:extLst>
          </p:cNvPr>
          <p:cNvSpPr txBox="1">
            <a:spLocks noChangeArrowheads="1"/>
          </p:cNvSpPr>
          <p:nvPr/>
        </p:nvSpPr>
        <p:spPr bwMode="auto">
          <a:xfrm>
            <a:off x="1265624" y="1487792"/>
            <a:ext cx="5793938" cy="523220"/>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80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C</a:t>
            </a:r>
            <a:r>
              <a:rPr kumimoji="0" lang="en-US" altLang="zh-CN" sz="2800"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ác sản phẩm của một cửa hàng cụ thể </a:t>
            </a:r>
            <a:endParaRPr kumimoji="0" lang="zh-CN" altLang="en-US" sz="2800"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a:t>
            </a:r>
            <a:r>
              <a:rPr kumimoji="0" lang="en-US" altLang="zh-CN" sz="2666" b="0" i="0" u="none" strike="noStrike" kern="1200" cap="none" spc="0" normalizeH="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6" name="文本框 5">
            <a:extLst>
              <a:ext uri="{FF2B5EF4-FFF2-40B4-BE49-F238E27FC236}">
                <a16:creationId xmlns:a16="http://schemas.microsoft.com/office/drawing/2014/main" id="{7D0BC13A-D6CF-4EBB-AFBC-FC4C365E1426}"/>
              </a:ext>
            </a:extLst>
          </p:cNvPr>
          <p:cNvSpPr txBox="1">
            <a:spLocks noChangeArrowheads="1"/>
          </p:cNvSpPr>
          <p:nvPr/>
        </p:nvSpPr>
        <p:spPr bwMode="auto">
          <a:xfrm>
            <a:off x="520550" y="2932052"/>
            <a:ext cx="124925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Ouput:</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7" name="文本框 5">
            <a:extLst>
              <a:ext uri="{FF2B5EF4-FFF2-40B4-BE49-F238E27FC236}">
                <a16:creationId xmlns:a16="http://schemas.microsoft.com/office/drawing/2014/main" id="{18911191-6659-4E6E-B85C-D9EFD0DE0C34}"/>
              </a:ext>
            </a:extLst>
          </p:cNvPr>
          <p:cNvSpPr txBox="1">
            <a:spLocks noChangeArrowheads="1"/>
          </p:cNvSpPr>
          <p:nvPr/>
        </p:nvSpPr>
        <p:spPr bwMode="auto">
          <a:xfrm>
            <a:off x="1265624" y="4094055"/>
            <a:ext cx="5793938" cy="523220"/>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Doanh</a:t>
            </a:r>
            <a:r>
              <a:rPr kumimoji="0" lang="en-US" altLang="zh-CN" sz="2800"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số của từng sản phẩm đó</a:t>
            </a:r>
            <a:endParaRPr kumimoji="0" lang="zh-CN" altLang="en-US" sz="2800"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Tree>
    <p:extLst>
      <p:ext uri="{BB962C8B-B14F-4D97-AF65-F5344CB8AC3E}">
        <p14:creationId xmlns:p14="http://schemas.microsoft.com/office/powerpoint/2010/main" val="9609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4"/>
                                        </p:tgtEl>
                                        <p:attrNameLst>
                                          <p:attrName>style.visibility</p:attrName>
                                        </p:attrNameLst>
                                      </p:cBhvr>
                                      <p:to>
                                        <p:strVal val="visible"/>
                                      </p:to>
                                    </p:set>
                                    <p:animEffect transition="in" filter="slide(fromLeft)">
                                      <p:cBhvr>
                                        <p:cTn id="10" dur="500"/>
                                        <p:tgtEl>
                                          <p:spTgt spid="4"/>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5"/>
                                        </p:tgtEl>
                                        <p:attrNameLst>
                                          <p:attrName>style.visibility</p:attrName>
                                        </p:attrNameLst>
                                      </p:cBhvr>
                                      <p:to>
                                        <p:strVal val="visible"/>
                                      </p:to>
                                    </p:set>
                                    <p:animEffect transition="in" filter="slide(fromLeft)">
                                      <p:cBhvr>
                                        <p:cTn id="13" dur="500"/>
                                        <p:tgtEl>
                                          <p:spTgt spid="5"/>
                                        </p:tgtEl>
                                      </p:cBhvr>
                                    </p:animEffect>
                                  </p:childTnLst>
                                </p:cTn>
                              </p:par>
                              <p:par>
                                <p:cTn id="14" presetID="12" presetClass="entr" presetSubtype="8" fill="hold" grpId="0" nodeType="withEffect">
                                  <p:stCondLst>
                                    <p:cond delay="700"/>
                                  </p:stCondLst>
                                  <p:childTnLst>
                                    <p:set>
                                      <p:cBhvr>
                                        <p:cTn id="15" dur="1" fill="hold">
                                          <p:stCondLst>
                                            <p:cond delay="0"/>
                                          </p:stCondLst>
                                        </p:cTn>
                                        <p:tgtEl>
                                          <p:spTgt spid="6"/>
                                        </p:tgtEl>
                                        <p:attrNameLst>
                                          <p:attrName>style.visibility</p:attrName>
                                        </p:attrNameLst>
                                      </p:cBhvr>
                                      <p:to>
                                        <p:strVal val="visible"/>
                                      </p:to>
                                    </p:set>
                                    <p:animEffect transition="in" filter="slide(fromLeft)">
                                      <p:cBhvr>
                                        <p:cTn id="16" dur="500"/>
                                        <p:tgtEl>
                                          <p:spTgt spid="6"/>
                                        </p:tgtEl>
                                      </p:cBhvr>
                                    </p:animEffect>
                                  </p:childTnLst>
                                </p:cTn>
                              </p:par>
                              <p:par>
                                <p:cTn id="17" presetID="12" presetClass="entr" presetSubtype="8" fill="hold" grpId="0" nodeType="withEffect">
                                  <p:stCondLst>
                                    <p:cond delay="700"/>
                                  </p:stCondLst>
                                  <p:childTnLst>
                                    <p:set>
                                      <p:cBhvr>
                                        <p:cTn id="18" dur="1" fill="hold">
                                          <p:stCondLst>
                                            <p:cond delay="0"/>
                                          </p:stCondLst>
                                        </p:cTn>
                                        <p:tgtEl>
                                          <p:spTgt spid="7"/>
                                        </p:tgtEl>
                                        <p:attrNameLst>
                                          <p:attrName>style.visibility</p:attrName>
                                        </p:attrNameLst>
                                      </p:cBhvr>
                                      <p:to>
                                        <p:strVal val="visible"/>
                                      </p:to>
                                    </p:set>
                                    <p:animEffect transition="in" filter="slide(from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Outlet</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Size</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8" name="文本框 5">
            <a:extLst>
              <a:ext uri="{FF2B5EF4-FFF2-40B4-BE49-F238E27FC236}">
                <a16:creationId xmlns:a16="http://schemas.microsoft.com/office/drawing/2014/main" id="{4868E357-D634-44BA-99F9-B8AF68717B02}"/>
              </a:ext>
            </a:extLst>
          </p:cNvPr>
          <p:cNvSpPr txBox="1">
            <a:spLocks noChangeArrowheads="1"/>
          </p:cNvSpPr>
          <p:nvPr/>
        </p:nvSpPr>
        <p:spPr bwMode="auto">
          <a:xfrm>
            <a:off x="992499" y="1632864"/>
            <a:ext cx="2819986" cy="3784498"/>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Các</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cửa hàng có quy mô vừa và lớn thì có doanh số </a:t>
            </a:r>
            <a:r>
              <a:rPr lang="en-US" altLang="zh-CN" sz="2666">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tốt hơn</a:t>
            </a:r>
            <a:endPar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a:p>
            <a:pPr marR="0" lvl="0" algn="l" defTabSz="609493" rtl="0" eaLnBrk="1" fontAlgn="auto" latinLnBrk="0" hangingPunct="1">
              <a:lnSpc>
                <a:spcPct val="100000"/>
              </a:lnSpc>
              <a:spcBef>
                <a:spcPts val="0"/>
              </a:spcBef>
              <a:spcAft>
                <a:spcPts val="0"/>
              </a:spcAft>
              <a:buClrTx/>
              <a:buSzTx/>
              <a:tabLst/>
              <a:defRPr/>
            </a:pPr>
            <a:r>
              <a:rPr lang="en-US" altLang="zh-CN" sz="2666">
                <a:latin typeface="Times New Roman" panose="02020603050405020304" pitchFamily="18" charset="0"/>
                <a:ea typeface="字魂95号-手刻宋" panose="00000500000000000000" pitchFamily="2" charset="-122"/>
                <a:cs typeface="Times New Roman" panose="02020603050405020304" pitchFamily="18" charset="0"/>
                <a:sym typeface="Wingdings" panose="05000000000000000000" pitchFamily="2" charset="2"/>
              </a:rPr>
              <a:t></a:t>
            </a:r>
            <a:r>
              <a:rPr lang="en-US" altLang="zh-CN" sz="2666" baseline="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Nên</a:t>
            </a:r>
            <a:r>
              <a:rPr lang="en-US" altLang="zh-CN" sz="2666">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các cửa hàng có quy mô vừa và lớn có thể cải thiện doanh số</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3" name="Picture 2" descr="Chart, bar chart&#10;&#10;Description automatically generated">
            <a:extLst>
              <a:ext uri="{FF2B5EF4-FFF2-40B4-BE49-F238E27FC236}">
                <a16:creationId xmlns:a16="http://schemas.microsoft.com/office/drawing/2014/main" id="{2C165DEE-0B09-48E5-957D-AFAE826DA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528" y="1512416"/>
            <a:ext cx="6240259" cy="3904946"/>
          </a:xfrm>
          <a:prstGeom prst="rect">
            <a:avLst/>
          </a:prstGeom>
        </p:spPr>
      </p:pic>
    </p:spTree>
    <p:extLst>
      <p:ext uri="{BB962C8B-B14F-4D97-AF65-F5344CB8AC3E}">
        <p14:creationId xmlns:p14="http://schemas.microsoft.com/office/powerpoint/2010/main" val="94883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8"/>
                                        </p:tgtEl>
                                        <p:attrNameLst>
                                          <p:attrName>style.visibility</p:attrName>
                                        </p:attrNameLst>
                                      </p:cBhvr>
                                      <p:to>
                                        <p:strVal val="visible"/>
                                      </p:to>
                                    </p:set>
                                    <p:animEffect transition="in" filter="slide(from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3405748"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Outlet</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Location Type</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7" name="文本框 5">
            <a:extLst>
              <a:ext uri="{FF2B5EF4-FFF2-40B4-BE49-F238E27FC236}">
                <a16:creationId xmlns:a16="http://schemas.microsoft.com/office/drawing/2014/main" id="{8E7C9B35-253F-43BE-8C83-1CDFD5E3621C}"/>
              </a:ext>
            </a:extLst>
          </p:cNvPr>
          <p:cNvSpPr txBox="1">
            <a:spLocks noChangeArrowheads="1"/>
          </p:cNvSpPr>
          <p:nvPr/>
        </p:nvSpPr>
        <p:spPr bwMode="auto">
          <a:xfrm>
            <a:off x="884344" y="2311290"/>
            <a:ext cx="2819986" cy="1733295"/>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666">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Doanh số cửa hàng có xu hướng cao với Tier 2 và Tier 3</a:t>
            </a:r>
          </a:p>
        </p:txBody>
      </p:sp>
      <p:pic>
        <p:nvPicPr>
          <p:cNvPr id="3" name="Picture 2" descr="Chart, bar chart&#10;&#10;Description automatically generated">
            <a:extLst>
              <a:ext uri="{FF2B5EF4-FFF2-40B4-BE49-F238E27FC236}">
                <a16:creationId xmlns:a16="http://schemas.microsoft.com/office/drawing/2014/main" id="{695B6345-3061-4709-90E4-8F87C3F8E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528" y="1461145"/>
            <a:ext cx="6289420" cy="3935710"/>
          </a:xfrm>
          <a:prstGeom prst="rect">
            <a:avLst/>
          </a:prstGeom>
        </p:spPr>
      </p:pic>
    </p:spTree>
    <p:extLst>
      <p:ext uri="{BB962C8B-B14F-4D97-AF65-F5344CB8AC3E}">
        <p14:creationId xmlns:p14="http://schemas.microsoft.com/office/powerpoint/2010/main" val="195446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7"/>
                                        </p:tgtEl>
                                        <p:attrNameLst>
                                          <p:attrName>style.visibility</p:attrName>
                                        </p:attrNameLst>
                                      </p:cBhvr>
                                      <p:to>
                                        <p:strVal val="visible"/>
                                      </p:to>
                                    </p:set>
                                    <p:animEffect transition="in" filter="slide(from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304241" y="305509"/>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Year</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Established</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9" name="文本框 5">
            <a:extLst>
              <a:ext uri="{FF2B5EF4-FFF2-40B4-BE49-F238E27FC236}">
                <a16:creationId xmlns:a16="http://schemas.microsoft.com/office/drawing/2014/main" id="{13829558-7DF6-44EF-8BA9-A1706471D144}"/>
              </a:ext>
            </a:extLst>
          </p:cNvPr>
          <p:cNvSpPr txBox="1">
            <a:spLocks noChangeArrowheads="1"/>
          </p:cNvSpPr>
          <p:nvPr/>
        </p:nvSpPr>
        <p:spPr bwMode="auto">
          <a:xfrm>
            <a:off x="687699" y="1126510"/>
            <a:ext cx="2819986" cy="4604979"/>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Rõ</a:t>
            </a:r>
            <a:r>
              <a:rPr kumimoji="0" lang="en-US" altLang="zh-CN" sz="2666"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ràng ta thấy được số năm thành lập lâu nhất thì có doanh số lớn nhất nhưng có cửa hàng thành lập 24 năm nhưng doanh số rất thấp</a:t>
            </a:r>
          </a:p>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aseline="0">
                <a:latin typeface="Times New Roman" panose="02020603050405020304" pitchFamily="18" charset="0"/>
                <a:ea typeface="字魂95号-手刻宋" panose="00000500000000000000" pitchFamily="2" charset="-122"/>
                <a:cs typeface="Times New Roman" panose="02020603050405020304" pitchFamily="18" charset="0"/>
                <a:sym typeface="Wingdings" panose="05000000000000000000" pitchFamily="2" charset="2"/>
              </a:rPr>
              <a:t> Năm</a:t>
            </a:r>
            <a:r>
              <a:rPr lang="en-US" altLang="zh-CN" sz="2666">
                <a:latin typeface="Times New Roman" panose="02020603050405020304" pitchFamily="18" charset="0"/>
                <a:ea typeface="字魂95号-手刻宋" panose="00000500000000000000" pitchFamily="2" charset="-122"/>
                <a:cs typeface="Times New Roman" panose="02020603050405020304" pitchFamily="18" charset="0"/>
                <a:sym typeface="Wingdings" panose="05000000000000000000" pitchFamily="2" charset="2"/>
              </a:rPr>
              <a:t> thành lập không ảnh hưởng đến doanh số</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3" name="Picture 2" descr="Chart, bar chart&#10;&#10;Description automatically generated">
            <a:extLst>
              <a:ext uri="{FF2B5EF4-FFF2-40B4-BE49-F238E27FC236}">
                <a16:creationId xmlns:a16="http://schemas.microsoft.com/office/drawing/2014/main" id="{5C2D1DD2-436E-4BCE-9CB9-6928CC294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949" y="1295881"/>
            <a:ext cx="6654812" cy="4114806"/>
          </a:xfrm>
          <a:prstGeom prst="rect">
            <a:avLst/>
          </a:prstGeom>
        </p:spPr>
      </p:pic>
    </p:spTree>
    <p:extLst>
      <p:ext uri="{BB962C8B-B14F-4D97-AF65-F5344CB8AC3E}">
        <p14:creationId xmlns:p14="http://schemas.microsoft.com/office/powerpoint/2010/main" val="315335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slide(from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49" y="335006"/>
            <a:ext cx="8063011"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Phân</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tích dữ liệu giữa các feature liên quan đến nhau:</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4" name="Picture 3" descr="Chart, bar chart&#10;&#10;Description automatically generated">
            <a:extLst>
              <a:ext uri="{FF2B5EF4-FFF2-40B4-BE49-F238E27FC236}">
                <a16:creationId xmlns:a16="http://schemas.microsoft.com/office/drawing/2014/main" id="{FBE30803-E9E5-4989-9E72-7344BDBFE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93" y="2126853"/>
            <a:ext cx="11769213" cy="3035082"/>
          </a:xfrm>
          <a:prstGeom prst="rect">
            <a:avLst/>
          </a:prstGeom>
        </p:spPr>
      </p:pic>
    </p:spTree>
    <p:extLst>
      <p:ext uri="{BB962C8B-B14F-4D97-AF65-F5344CB8AC3E}">
        <p14:creationId xmlns:p14="http://schemas.microsoft.com/office/powerpoint/2010/main" val="253693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Phân</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tích dữ liệu</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7" name="文本框 5">
            <a:extLst>
              <a:ext uri="{FF2B5EF4-FFF2-40B4-BE49-F238E27FC236}">
                <a16:creationId xmlns:a16="http://schemas.microsoft.com/office/drawing/2014/main" id="{D247193E-FDAB-4C87-B705-DD4918C566AC}"/>
              </a:ext>
            </a:extLst>
          </p:cNvPr>
          <p:cNvSpPr txBox="1">
            <a:spLocks noChangeArrowheads="1"/>
          </p:cNvSpPr>
          <p:nvPr/>
        </p:nvSpPr>
        <p:spPr bwMode="auto">
          <a:xfrm>
            <a:off x="625308" y="2520669"/>
            <a:ext cx="2819986" cy="1323054"/>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Tier-3 có tất cả các Outlet nên doanh số rất cao</a:t>
            </a:r>
            <a:endParaRPr kumimoji="0" lang="zh-CN" altLang="en-US" sz="2666"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8" name="Picture 7" descr="Chart, bar chart&#10;&#10;Description automatically generated">
            <a:extLst>
              <a:ext uri="{FF2B5EF4-FFF2-40B4-BE49-F238E27FC236}">
                <a16:creationId xmlns:a16="http://schemas.microsoft.com/office/drawing/2014/main" id="{F18EEDDC-4443-4CC2-AE85-C5E8BF858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299" y="1456612"/>
            <a:ext cx="6709675" cy="3451169"/>
          </a:xfrm>
          <a:prstGeom prst="rect">
            <a:avLst/>
          </a:prstGeom>
        </p:spPr>
      </p:pic>
    </p:spTree>
    <p:extLst>
      <p:ext uri="{BB962C8B-B14F-4D97-AF65-F5344CB8AC3E}">
        <p14:creationId xmlns:p14="http://schemas.microsoft.com/office/powerpoint/2010/main" val="42931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7"/>
                                        </p:tgtEl>
                                        <p:attrNameLst>
                                          <p:attrName>style.visibility</p:attrName>
                                        </p:attrNameLst>
                                      </p:cBhvr>
                                      <p:to>
                                        <p:strVal val="visible"/>
                                      </p:to>
                                    </p:set>
                                    <p:animEffect transition="in" filter="slide(from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49" y="335006"/>
            <a:ext cx="9459193"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1">
                <a:solidFill>
                  <a:prstClr val="black"/>
                </a:solidFill>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Đánh giá:</a:t>
            </a:r>
            <a:endParaRPr kumimoji="0" lang="zh-CN" altLang="en-US" sz="2666" b="1" i="0" u="none" strike="noStrike" kern="1200" cap="none" spc="0" normalizeH="0" baseline="0" noProof="0" dirty="0">
              <a:ln>
                <a:noFill/>
              </a:ln>
              <a:solidFill>
                <a:prstClr val="black"/>
              </a:solidFill>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3" name="Picture 2" descr="Table&#10;&#10;Description automatically generated">
            <a:extLst>
              <a:ext uri="{FF2B5EF4-FFF2-40B4-BE49-F238E27FC236}">
                <a16:creationId xmlns:a16="http://schemas.microsoft.com/office/drawing/2014/main" id="{6BFB8837-11F3-B398-CB60-AB8702A50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433" y="1345344"/>
            <a:ext cx="8567133" cy="4167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1922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72988" y="948888"/>
            <a:ext cx="10619399" cy="912814"/>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Chuyển</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đổi dữ liệu: từ chuỗi thành số vì ta thấy các feature dạng chuỗi cũng có ảnh hưởng mạnh đến doanh số </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4" name="Picture 3" descr="Graphical user interface, application&#10;&#10;Description automatically generated">
            <a:extLst>
              <a:ext uri="{FF2B5EF4-FFF2-40B4-BE49-F238E27FC236}">
                <a16:creationId xmlns:a16="http://schemas.microsoft.com/office/drawing/2014/main" id="{4FE65140-9173-45E7-8A7C-212E867FD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66" y="2475053"/>
            <a:ext cx="11717867" cy="2380443"/>
          </a:xfrm>
          <a:prstGeom prst="rect">
            <a:avLst/>
          </a:prstGeom>
        </p:spPr>
      </p:pic>
    </p:spTree>
    <p:extLst>
      <p:ext uri="{BB962C8B-B14F-4D97-AF65-F5344CB8AC3E}">
        <p14:creationId xmlns:p14="http://schemas.microsoft.com/office/powerpoint/2010/main" val="76912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127259" y="944607"/>
            <a:ext cx="11720612"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Xóa</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những dữ liệu không cần thiết để xây dựng model và chia tập train và test:</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4" name="Picture 3" descr="Graphical user interface, text, website&#10;&#10;Description automatically generated">
            <a:extLst>
              <a:ext uri="{FF2B5EF4-FFF2-40B4-BE49-F238E27FC236}">
                <a16:creationId xmlns:a16="http://schemas.microsoft.com/office/drawing/2014/main" id="{5BE9A96B-3C30-47BE-81EC-66FAE5D1B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101" y="2737079"/>
            <a:ext cx="10165433" cy="1675202"/>
          </a:xfrm>
          <a:prstGeom prst="rect">
            <a:avLst/>
          </a:prstGeom>
        </p:spPr>
      </p:pic>
    </p:spTree>
    <p:extLst>
      <p:ext uri="{BB962C8B-B14F-4D97-AF65-F5344CB8AC3E}">
        <p14:creationId xmlns:p14="http://schemas.microsoft.com/office/powerpoint/2010/main" val="418932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323904" y="217019"/>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ahoma" panose="020B0604030504040204" pitchFamily="34" charset="0"/>
                <a:ea typeface="Tahoma" panose="020B0604030504040204" pitchFamily="34" charset="0"/>
                <a:cs typeface="Tahoma" panose="020B0604030504040204" pitchFamily="34" charset="0"/>
                <a:sym typeface="字魂95号-手刻宋" panose="00000500000000000000" pitchFamily="2" charset="-122"/>
              </a:rPr>
              <a:t>Model</a:t>
            </a:r>
            <a:r>
              <a:rPr kumimoji="0" lang="en-US" altLang="zh-CN" sz="2666" b="1" i="0" u="none" strike="noStrike" kern="1200" cap="none" spc="0" normalizeH="0" noProof="0">
                <a:ln>
                  <a:noFill/>
                </a:ln>
                <a:effectLst/>
                <a:uLnTx/>
                <a:uFillTx/>
                <a:latin typeface="Tahoma" panose="020B0604030504040204" pitchFamily="34" charset="0"/>
                <a:ea typeface="Tahoma" panose="020B0604030504040204" pitchFamily="34" charset="0"/>
                <a:cs typeface="Tahoma" panose="020B0604030504040204" pitchFamily="34" charset="0"/>
                <a:sym typeface="字魂95号-手刻宋" panose="00000500000000000000" pitchFamily="2" charset="-122"/>
              </a:rPr>
              <a:t> riêng lẻ</a:t>
            </a:r>
            <a:endParaRPr kumimoji="0" lang="zh-CN" altLang="en-US" sz="2666" b="1" i="0" u="none" strike="noStrike" kern="1200" cap="none" spc="0" normalizeH="0" baseline="0" noProof="0" dirty="0">
              <a:ln>
                <a:noFill/>
              </a:ln>
              <a:effectLst/>
              <a:uLnTx/>
              <a:uFillTx/>
              <a:latin typeface="Tahoma" panose="020B0604030504040204" pitchFamily="34" charset="0"/>
              <a:ea typeface="字魂95号-手刻宋" panose="00000500000000000000" pitchFamily="2" charset="-122"/>
              <a:cs typeface="Tahoma" panose="020B0604030504040204" pitchFamily="34"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4" name="Picture 3" descr="Text&#10;&#10;Description automatically generated">
            <a:extLst>
              <a:ext uri="{FF2B5EF4-FFF2-40B4-BE49-F238E27FC236}">
                <a16:creationId xmlns:a16="http://schemas.microsoft.com/office/drawing/2014/main" id="{D7EA3FAC-7B47-416F-8DE0-02C1AB3C2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295" y="1886301"/>
            <a:ext cx="5429511" cy="2313165"/>
          </a:xfrm>
          <a:prstGeom prst="rect">
            <a:avLst/>
          </a:prstGeom>
        </p:spPr>
      </p:pic>
    </p:spTree>
    <p:extLst>
      <p:ext uri="{BB962C8B-B14F-4D97-AF65-F5344CB8AC3E}">
        <p14:creationId xmlns:p14="http://schemas.microsoft.com/office/powerpoint/2010/main" val="54581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7" name="文本框 5">
            <a:extLst>
              <a:ext uri="{FF2B5EF4-FFF2-40B4-BE49-F238E27FC236}">
                <a16:creationId xmlns:a16="http://schemas.microsoft.com/office/drawing/2014/main" id="{CDEC5D48-89A4-4248-B9FB-D866FE644D65}"/>
              </a:ext>
            </a:extLst>
          </p:cNvPr>
          <p:cNvSpPr txBox="1">
            <a:spLocks noChangeArrowheads="1"/>
          </p:cNvSpPr>
          <p:nvPr/>
        </p:nvSpPr>
        <p:spPr bwMode="auto">
          <a:xfrm>
            <a:off x="8226556" y="2926427"/>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LR</a:t>
            </a:r>
            <a:r>
              <a:rPr kumimoji="0" lang="en-US" altLang="zh-CN" sz="2666" b="1" i="0" u="none" strike="noStrike" kern="1200" cap="none" spc="0" normalizeH="0" noProof="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 và LASSO</a:t>
            </a:r>
            <a:endParaRPr kumimoji="0" lang="zh-CN" altLang="en-US" sz="2666" b="1" i="0" u="none" strike="noStrike" kern="1200" cap="none" spc="0" normalizeH="0" baseline="0" noProof="0" dirty="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4" name="Picture 3" descr="Chart, box and whisker chart&#10;&#10;Description automatically generated">
            <a:extLst>
              <a:ext uri="{FF2B5EF4-FFF2-40B4-BE49-F238E27FC236}">
                <a16:creationId xmlns:a16="http://schemas.microsoft.com/office/drawing/2014/main" id="{5A1E02EA-54DB-4794-BA34-5CF5374AA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458" y="373115"/>
            <a:ext cx="5890770" cy="6111770"/>
          </a:xfrm>
          <a:prstGeom prst="rect">
            <a:avLst/>
          </a:prstGeom>
        </p:spPr>
      </p:pic>
    </p:spTree>
    <p:extLst>
      <p:ext uri="{BB962C8B-B14F-4D97-AF65-F5344CB8AC3E}">
        <p14:creationId xmlns:p14="http://schemas.microsoft.com/office/powerpoint/2010/main" val="19532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7"/>
                                        </p:tgtEl>
                                        <p:attrNameLst>
                                          <p:attrName>style.visibility</p:attrName>
                                        </p:attrNameLst>
                                      </p:cBhvr>
                                      <p:to>
                                        <p:strVal val="visible"/>
                                      </p:to>
                                    </p:set>
                                    <p:animEffect transition="in" filter="slide(from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Dataset:</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4" name="文本框 5">
            <a:extLst>
              <a:ext uri="{FF2B5EF4-FFF2-40B4-BE49-F238E27FC236}">
                <a16:creationId xmlns:a16="http://schemas.microsoft.com/office/drawing/2014/main" id="{F704EE6D-6299-4040-ACC4-2D076E950C58}"/>
              </a:ext>
            </a:extLst>
          </p:cNvPr>
          <p:cNvSpPr txBox="1">
            <a:spLocks noChangeArrowheads="1"/>
          </p:cNvSpPr>
          <p:nvPr/>
        </p:nvSpPr>
        <p:spPr bwMode="auto">
          <a:xfrm>
            <a:off x="1154729" y="837579"/>
            <a:ext cx="5619698" cy="5693866"/>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Gồm</a:t>
            </a:r>
            <a:r>
              <a:rPr kumimoji="0" lang="en-US" altLang="zh-CN" sz="2800"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12 cột và 8523 dòng:</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 Indentifier</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 Weight</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a:t>
            </a:r>
            <a:r>
              <a:rPr kumimoji="0" lang="en-US" altLang="zh-CN" sz="2800"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Fat Content</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baseline="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a:t>
            </a:r>
            <a:r>
              <a:rPr lang="en-US" altLang="zh-CN" sz="280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Visibility</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 Type</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 MRP(giá niêm yết)</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Outlet Indentifier</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Outlet</a:t>
            </a:r>
            <a:r>
              <a:rPr kumimoji="0" lang="en-US" altLang="zh-CN" sz="2800"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Establishment Year</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baseline="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Outlet</a:t>
            </a:r>
            <a:r>
              <a:rPr lang="en-US" altLang="zh-CN" sz="280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Size</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Outlet</a:t>
            </a:r>
            <a:r>
              <a:rPr kumimoji="0" lang="en-US" altLang="zh-CN" sz="2800"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Location Type</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baseline="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Outlet</a:t>
            </a:r>
            <a:r>
              <a:rPr lang="en-US" altLang="zh-CN" sz="2800">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Type</a:t>
            </a:r>
          </a:p>
          <a:p>
            <a:pPr marL="457200" marR="0" lvl="0" indent="-45720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Item</a:t>
            </a:r>
            <a:r>
              <a:rPr kumimoji="0" lang="en-US" altLang="zh-CN" sz="2800" b="0"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Outlet Sales</a:t>
            </a:r>
            <a:endParaRPr kumimoji="0" lang="zh-CN" altLang="en-US" sz="2800" b="0"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Tree>
    <p:extLst>
      <p:ext uri="{BB962C8B-B14F-4D97-AF65-F5344CB8AC3E}">
        <p14:creationId xmlns:p14="http://schemas.microsoft.com/office/powerpoint/2010/main" val="382707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4"/>
                                        </p:tgtEl>
                                        <p:attrNameLst>
                                          <p:attrName>style.visibility</p:attrName>
                                        </p:attrNameLst>
                                      </p:cBhvr>
                                      <p:to>
                                        <p:strVal val="visible"/>
                                      </p:to>
                                    </p:set>
                                    <p:animEffect transition="in" filter="slide(fromLeft)">
                                      <p:cBhvr>
                                        <p:cTn id="10" dur="500"/>
                                        <p:tgtEl>
                                          <p:spTgt spid="4"/>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5"/>
                                        </p:tgtEl>
                                        <p:attrNameLst>
                                          <p:attrName>style.visibility</p:attrName>
                                        </p:attrNameLst>
                                      </p:cBhvr>
                                      <p:to>
                                        <p:strVal val="visible"/>
                                      </p:to>
                                    </p:set>
                                    <p:animEffect transition="in" filter="slide(from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7" name="文本框 5">
            <a:extLst>
              <a:ext uri="{FF2B5EF4-FFF2-40B4-BE49-F238E27FC236}">
                <a16:creationId xmlns:a16="http://schemas.microsoft.com/office/drawing/2014/main" id="{40E3CE43-DC43-4C79-8F1D-E08E0714F3F2}"/>
              </a:ext>
            </a:extLst>
          </p:cNvPr>
          <p:cNvSpPr txBox="1">
            <a:spLocks noChangeArrowheads="1"/>
          </p:cNvSpPr>
          <p:nvPr/>
        </p:nvSpPr>
        <p:spPr bwMode="auto">
          <a:xfrm>
            <a:off x="8531356" y="2778942"/>
            <a:ext cx="3198528"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Modern Love" panose="04090805081005020601" pitchFamily="82" charset="0"/>
                <a:ea typeface="字魂95号-手刻宋" panose="00000500000000000000" pitchFamily="2" charset="-122"/>
                <a:sym typeface="字魂95号-手刻宋" panose="00000500000000000000" pitchFamily="2" charset="-122"/>
              </a:rPr>
              <a:t>LR</a:t>
            </a:r>
            <a:r>
              <a:rPr lang="en-US" altLang="zh-CN" sz="2666" b="1">
                <a:latin typeface="Modern Love" panose="04090805081005020601" pitchFamily="82" charset="0"/>
                <a:ea typeface="字魂95号-手刻宋" panose="00000500000000000000" pitchFamily="2" charset="-122"/>
                <a:sym typeface="字魂95号-手刻宋" panose="00000500000000000000" pitchFamily="2" charset="-122"/>
              </a:rPr>
              <a:t>, LASSO</a:t>
            </a:r>
            <a:endParaRPr kumimoji="0" lang="zh-CN" altLang="en-US" sz="2666" b="1" i="0" u="none" strike="noStrike" kern="1200" cap="none" spc="0" normalizeH="0" baseline="0" noProof="0" dirty="0">
              <a:ln>
                <a:noFill/>
              </a:ln>
              <a:effectLst/>
              <a:uLnTx/>
              <a:uFillTx/>
              <a:latin typeface="Modern Love" panose="04090805081005020601" pitchFamily="82" charset="0"/>
              <a:ea typeface="字魂95号-手刻宋" panose="00000500000000000000" pitchFamily="2" charset="-122"/>
              <a:sym typeface="字魂95号-手刻宋" panose="00000500000000000000" pitchFamily="2" charset="-122"/>
            </a:endParaRPr>
          </a:p>
        </p:txBody>
      </p:sp>
      <p:sp>
        <p:nvSpPr>
          <p:cNvPr id="6" name="文本框 5">
            <a:extLst>
              <a:ext uri="{FF2B5EF4-FFF2-40B4-BE49-F238E27FC236}">
                <a16:creationId xmlns:a16="http://schemas.microsoft.com/office/drawing/2014/main" id="{2AB7DA35-B3EF-4F60-8721-58DDB3F97585}"/>
              </a:ext>
            </a:extLst>
          </p:cNvPr>
          <p:cNvSpPr txBox="1">
            <a:spLocks noChangeArrowheads="1"/>
          </p:cNvSpPr>
          <p:nvPr/>
        </p:nvSpPr>
        <p:spPr bwMode="auto">
          <a:xfrm>
            <a:off x="205917" y="247762"/>
            <a:ext cx="6312869"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Sau</a:t>
            </a:r>
            <a:r>
              <a:rPr kumimoji="0" lang="en-US" altLang="zh-CN" sz="2666"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khi scale lại dữ liệu</a:t>
            </a:r>
            <a:endParaRPr kumimoji="0" lang="zh-CN" altLang="en-US" sz="2666"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4" name="Picture 3" descr="Chart, box and whisker chart&#10;&#10;Description automatically generated">
            <a:extLst>
              <a:ext uri="{FF2B5EF4-FFF2-40B4-BE49-F238E27FC236}">
                <a16:creationId xmlns:a16="http://schemas.microsoft.com/office/drawing/2014/main" id="{49D5C9DA-205F-4157-B9F6-631C86076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327" y="1121189"/>
            <a:ext cx="5176459" cy="5507590"/>
          </a:xfrm>
          <a:prstGeom prst="rect">
            <a:avLst/>
          </a:prstGeom>
        </p:spPr>
      </p:pic>
    </p:spTree>
    <p:extLst>
      <p:ext uri="{BB962C8B-B14F-4D97-AF65-F5344CB8AC3E}">
        <p14:creationId xmlns:p14="http://schemas.microsoft.com/office/powerpoint/2010/main" val="399544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7"/>
                                        </p:tgtEl>
                                        <p:attrNameLst>
                                          <p:attrName>style.visibility</p:attrName>
                                        </p:attrNameLst>
                                      </p:cBhvr>
                                      <p:to>
                                        <p:strVal val="visible"/>
                                      </p:to>
                                    </p:set>
                                    <p:animEffect transition="in" filter="slide(fromLeft)">
                                      <p:cBhvr>
                                        <p:cTn id="10" dur="500"/>
                                        <p:tgtEl>
                                          <p:spTgt spid="7"/>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6"/>
                                        </p:tgtEl>
                                        <p:attrNameLst>
                                          <p:attrName>style.visibility</p:attrName>
                                        </p:attrNameLst>
                                      </p:cBhvr>
                                      <p:to>
                                        <p:strVal val="visible"/>
                                      </p:to>
                                    </p:set>
                                    <p:animEffect transition="in" filter="slide(from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196085" y="138361"/>
            <a:ext cx="5467295"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
                <a:ea typeface="字魂95号-手刻宋" panose="00000500000000000000" pitchFamily="2" charset="-122"/>
                <a:sym typeface="字魂95号-手刻宋" panose="00000500000000000000" pitchFamily="2" charset="-122"/>
              </a:rPr>
              <a:t>Model: LR và</a:t>
            </a:r>
            <a:r>
              <a:rPr kumimoji="0" lang="en-US" altLang="zh-CN" sz="2666" b="1" i="0" u="none" strike="noStrike" kern="1200" cap="none" spc="0" normalizeH="0" noProof="0">
                <a:ln>
                  <a:noFill/>
                </a:ln>
                <a:effectLst/>
                <a:uLnTx/>
                <a:uFillTx/>
                <a:latin typeface="Times New Roman "/>
                <a:ea typeface="字魂95号-手刻宋" panose="00000500000000000000" pitchFamily="2" charset="-122"/>
                <a:sym typeface="字魂95号-手刻宋" panose="00000500000000000000" pitchFamily="2" charset="-122"/>
              </a:rPr>
              <a:t> độ chính xác</a:t>
            </a:r>
            <a:endParaRPr kumimoji="0" lang="zh-CN" altLang="en-US" sz="2666" b="1" i="0" u="none" strike="noStrike" kern="1200" cap="none" spc="0" normalizeH="0" baseline="0" noProof="0" dirty="0">
              <a:ln>
                <a:noFill/>
              </a:ln>
              <a:effectLst/>
              <a:uLnTx/>
              <a:uFillTx/>
              <a:latin typeface="Times New Roman "/>
              <a:ea typeface="字魂95号-手刻宋" panose="00000500000000000000" pitchFamily="2" charset="-122"/>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4" name="Picture 3" descr="Graphical user interface, application&#10;&#10;Description automatically generated">
            <a:extLst>
              <a:ext uri="{FF2B5EF4-FFF2-40B4-BE49-F238E27FC236}">
                <a16:creationId xmlns:a16="http://schemas.microsoft.com/office/drawing/2014/main" id="{BC8A271D-4A31-488C-8FBC-B74D98217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968" y="2649797"/>
            <a:ext cx="10324063" cy="1855527"/>
          </a:xfrm>
          <a:prstGeom prst="rect">
            <a:avLst/>
          </a:prstGeom>
        </p:spPr>
      </p:pic>
    </p:spTree>
    <p:extLst>
      <p:ext uri="{BB962C8B-B14F-4D97-AF65-F5344CB8AC3E}">
        <p14:creationId xmlns:p14="http://schemas.microsoft.com/office/powerpoint/2010/main" val="362376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89376" y="993767"/>
            <a:ext cx="5575450"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
                <a:ea typeface="字魂95号-手刻宋" panose="00000500000000000000" pitchFamily="2" charset="-122"/>
                <a:sym typeface="字魂95号-手刻宋" panose="00000500000000000000" pitchFamily="2" charset="-122"/>
              </a:rPr>
              <a:t>Model: LASSO</a:t>
            </a:r>
            <a:r>
              <a:rPr kumimoji="0" lang="en-US" altLang="zh-CN" sz="2666" b="1" i="0" u="none" strike="noStrike" kern="1200" cap="none" spc="0" normalizeH="0" noProof="0">
                <a:ln>
                  <a:noFill/>
                </a:ln>
                <a:effectLst/>
                <a:uLnTx/>
                <a:uFillTx/>
                <a:latin typeface="Times New Roman "/>
                <a:ea typeface="字魂95号-手刻宋" panose="00000500000000000000" pitchFamily="2" charset="-122"/>
                <a:sym typeface="字魂95号-手刻宋" panose="00000500000000000000" pitchFamily="2" charset="-122"/>
              </a:rPr>
              <a:t> và độ chính xác</a:t>
            </a:r>
            <a:endParaRPr kumimoji="0" lang="zh-CN" altLang="en-US" sz="2666" b="1" i="0" u="none" strike="noStrike" kern="1200" cap="none" spc="0" normalizeH="0" baseline="0" noProof="0" dirty="0">
              <a:ln>
                <a:noFill/>
              </a:ln>
              <a:effectLst/>
              <a:uLnTx/>
              <a:uFillTx/>
              <a:latin typeface="Times New Roman "/>
              <a:ea typeface="字魂95号-手刻宋" panose="00000500000000000000" pitchFamily="2" charset="-122"/>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4" name="Picture 3" descr="Text&#10;&#10;Description automatically generated">
            <a:extLst>
              <a:ext uri="{FF2B5EF4-FFF2-40B4-BE49-F238E27FC236}">
                <a16:creationId xmlns:a16="http://schemas.microsoft.com/office/drawing/2014/main" id="{016A1DBA-9819-4CD2-AFB2-3634F6440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901" y="2714558"/>
            <a:ext cx="9556794" cy="2009841"/>
          </a:xfrm>
          <a:prstGeom prst="rect">
            <a:avLst/>
          </a:prstGeom>
        </p:spPr>
      </p:pic>
    </p:spTree>
    <p:extLst>
      <p:ext uri="{BB962C8B-B14F-4D97-AF65-F5344CB8AC3E}">
        <p14:creationId xmlns:p14="http://schemas.microsoft.com/office/powerpoint/2010/main" val="294831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50" y="335006"/>
            <a:ext cx="3805644"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1">
                <a:latin typeface="Modern Love" panose="04090805081005020601" pitchFamily="82" charset="0"/>
                <a:ea typeface="字魂95号-手刻宋" panose="00000500000000000000" pitchFamily="2" charset="-122"/>
                <a:sym typeface="字魂95号-手刻宋" panose="00000500000000000000" pitchFamily="2" charset="-122"/>
              </a:rPr>
              <a:t>E</a:t>
            </a:r>
            <a:r>
              <a:rPr kumimoji="0" lang="en-US" altLang="zh-CN" sz="2666" b="1" i="0" u="none" strike="noStrike" kern="1200" cap="none" spc="0" normalizeH="0" baseline="0" noProof="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nsembles</a:t>
            </a:r>
            <a:endParaRPr kumimoji="0" lang="zh-CN" altLang="en-US" sz="2666" b="1" i="0" u="none" strike="noStrike" kern="1200" cap="none" spc="0" normalizeH="0" baseline="0" noProof="0" dirty="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3" name="Picture 2" descr="Text&#10;&#10;Description automatically generated">
            <a:extLst>
              <a:ext uri="{FF2B5EF4-FFF2-40B4-BE49-F238E27FC236}">
                <a16:creationId xmlns:a16="http://schemas.microsoft.com/office/drawing/2014/main" id="{96AF4467-0BA4-4FBD-B51B-5D38CB400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757" y="1259454"/>
            <a:ext cx="8753159" cy="4339092"/>
          </a:xfrm>
          <a:prstGeom prst="rect">
            <a:avLst/>
          </a:prstGeom>
        </p:spPr>
      </p:pic>
    </p:spTree>
    <p:extLst>
      <p:ext uri="{BB962C8B-B14F-4D97-AF65-F5344CB8AC3E}">
        <p14:creationId xmlns:p14="http://schemas.microsoft.com/office/powerpoint/2010/main" val="2883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7" name="文本框 5">
            <a:extLst>
              <a:ext uri="{FF2B5EF4-FFF2-40B4-BE49-F238E27FC236}">
                <a16:creationId xmlns:a16="http://schemas.microsoft.com/office/drawing/2014/main" id="{5336FC45-DD9E-4DDB-9438-8DB822F2AEBF}"/>
              </a:ext>
            </a:extLst>
          </p:cNvPr>
          <p:cNvSpPr txBox="1">
            <a:spLocks noChangeArrowheads="1"/>
          </p:cNvSpPr>
          <p:nvPr/>
        </p:nvSpPr>
        <p:spPr bwMode="auto">
          <a:xfrm>
            <a:off x="8333124" y="2990304"/>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1">
                <a:latin typeface="Modern Love" panose="04090805081005020601" pitchFamily="82" charset="0"/>
                <a:ea typeface="字魂95号-手刻宋" panose="00000500000000000000" pitchFamily="2" charset="-122"/>
                <a:sym typeface="字魂95号-手刻宋" panose="00000500000000000000" pitchFamily="2" charset="-122"/>
              </a:rPr>
              <a:t>GBM</a:t>
            </a:r>
            <a:r>
              <a:rPr kumimoji="0" lang="en-US" altLang="zh-CN" sz="2666" b="1" i="0" u="none" strike="noStrike" kern="1200" cap="none" spc="0" normalizeH="0" baseline="0" noProof="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 và</a:t>
            </a:r>
            <a:r>
              <a:rPr kumimoji="0" lang="en-US" altLang="zh-CN" sz="2666" b="1" i="0" u="none" strike="noStrike" kern="1200" cap="none" spc="0" normalizeH="0" noProof="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 XGB</a:t>
            </a:r>
            <a:endParaRPr kumimoji="0" lang="zh-CN" altLang="en-US" sz="2666" b="1" i="0" u="none" strike="noStrike" kern="1200" cap="none" spc="0" normalizeH="0" baseline="0" noProof="0" dirty="0">
              <a:ln>
                <a:noFill/>
              </a:ln>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4" name="Picture 3" descr="Chart, box and whisker chart&#10;&#10;Description automatically generated">
            <a:extLst>
              <a:ext uri="{FF2B5EF4-FFF2-40B4-BE49-F238E27FC236}">
                <a16:creationId xmlns:a16="http://schemas.microsoft.com/office/drawing/2014/main" id="{EB7C0335-8A8B-4C1F-867B-5C1D24B7F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800" y="349354"/>
            <a:ext cx="5883150" cy="6287045"/>
          </a:xfrm>
          <a:prstGeom prst="rect">
            <a:avLst/>
          </a:prstGeom>
        </p:spPr>
      </p:pic>
    </p:spTree>
    <p:extLst>
      <p:ext uri="{BB962C8B-B14F-4D97-AF65-F5344CB8AC3E}">
        <p14:creationId xmlns:p14="http://schemas.microsoft.com/office/powerpoint/2010/main" val="347323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7"/>
                                        </p:tgtEl>
                                        <p:attrNameLst>
                                          <p:attrName>style.visibility</p:attrName>
                                        </p:attrNameLst>
                                      </p:cBhvr>
                                      <p:to>
                                        <p:strVal val="visible"/>
                                      </p:to>
                                    </p:set>
                                    <p:animEffect transition="in" filter="slide(from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49" y="335006"/>
            <a:ext cx="3638495"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1">
                <a:latin typeface="Times New Roman "/>
                <a:ea typeface="字魂95号-手刻宋" panose="00000500000000000000" pitchFamily="2" charset="-122"/>
                <a:sym typeface="字魂95号-手刻宋" panose="00000500000000000000" pitchFamily="2" charset="-122"/>
              </a:rPr>
              <a:t>Tối ưu tham số: GBM</a:t>
            </a:r>
            <a:endParaRPr kumimoji="0" lang="zh-CN" altLang="en-US" sz="2666" b="1" i="0" u="none" strike="noStrike" kern="1200" cap="none" spc="0" normalizeH="0" baseline="0" noProof="0" dirty="0">
              <a:ln>
                <a:noFill/>
              </a:ln>
              <a:effectLst/>
              <a:uLnTx/>
              <a:uFillTx/>
              <a:latin typeface="Times New Roman "/>
              <a:ea typeface="字魂95号-手刻宋" panose="00000500000000000000" pitchFamily="2" charset="-122"/>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6" name="文本框 5">
            <a:extLst>
              <a:ext uri="{FF2B5EF4-FFF2-40B4-BE49-F238E27FC236}">
                <a16:creationId xmlns:a16="http://schemas.microsoft.com/office/drawing/2014/main" id="{13B85052-7B54-4CB6-8AA0-2EF1875105AE}"/>
              </a:ext>
            </a:extLst>
          </p:cNvPr>
          <p:cNvSpPr txBox="1">
            <a:spLocks noChangeArrowheads="1"/>
          </p:cNvSpPr>
          <p:nvPr/>
        </p:nvSpPr>
        <p:spPr bwMode="auto">
          <a:xfrm>
            <a:off x="2196949" y="2468606"/>
            <a:ext cx="8356751" cy="2553776"/>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
                <a:ea typeface="字魂95号-手刻宋" panose="00000500000000000000" pitchFamily="2" charset="-122"/>
                <a:sym typeface="字魂95号-手刻宋" panose="00000500000000000000" pitchFamily="2" charset="-122"/>
              </a:rPr>
              <a:t>Vì</a:t>
            </a:r>
            <a:r>
              <a:rPr kumimoji="0" lang="en-US" altLang="zh-CN" sz="2666" b="1" i="0" u="none" strike="noStrike" kern="1200" cap="none" spc="0" normalizeH="0" noProof="0">
                <a:ln>
                  <a:noFill/>
                </a:ln>
                <a:effectLst/>
                <a:uLnTx/>
                <a:uFillTx/>
                <a:latin typeface="Times New Roman "/>
                <a:ea typeface="字魂95号-手刻宋" panose="00000500000000000000" pitchFamily="2" charset="-122"/>
                <a:sym typeface="字魂95号-手刻宋" panose="00000500000000000000" pitchFamily="2" charset="-122"/>
              </a:rPr>
              <a:t> quá dài nên những tham số đã tối ưu như sau:</a:t>
            </a:r>
          </a:p>
          <a:p>
            <a:pPr marL="457200" marR="0" lvl="0" indent="-457200" algn="l" defTabSz="609493" rtl="0" eaLnBrk="1" fontAlgn="auto" latinLnBrk="0" hangingPunct="1">
              <a:lnSpc>
                <a:spcPct val="100000"/>
              </a:lnSpc>
              <a:spcBef>
                <a:spcPts val="0"/>
              </a:spcBef>
              <a:spcAft>
                <a:spcPts val="0"/>
              </a:spcAft>
              <a:buClrTx/>
              <a:buSzTx/>
              <a:buFontTx/>
              <a:buChar char="-"/>
              <a:tabLst/>
              <a:defRPr/>
            </a:pPr>
            <a:r>
              <a:rPr lang="en-US" altLang="zh-CN" sz="2666" b="1">
                <a:latin typeface="Times New Roman "/>
                <a:ea typeface="字魂95号-手刻宋" panose="00000500000000000000" pitchFamily="2" charset="-122"/>
                <a:sym typeface="字魂95号-手刻宋" panose="00000500000000000000" pitchFamily="2" charset="-122"/>
              </a:rPr>
              <a:t>n_estimators: 40</a:t>
            </a:r>
          </a:p>
          <a:p>
            <a:pPr marL="457200" marR="0" lvl="0" indent="-457200" algn="l" defTabSz="609493" rtl="0" eaLnBrk="1" fontAlgn="auto" latinLnBrk="0" hangingPunct="1">
              <a:lnSpc>
                <a:spcPct val="100000"/>
              </a:lnSpc>
              <a:spcBef>
                <a:spcPts val="0"/>
              </a:spcBef>
              <a:spcAft>
                <a:spcPts val="0"/>
              </a:spcAft>
              <a:buClrTx/>
              <a:buSzTx/>
              <a:buFontTx/>
              <a:buChar char="-"/>
              <a:tabLst/>
              <a:defRPr/>
            </a:pPr>
            <a:r>
              <a:rPr lang="en-US" altLang="zh-CN" sz="2666" b="1">
                <a:latin typeface="Times New Roman "/>
                <a:ea typeface="字魂95号-手刻宋" panose="00000500000000000000" pitchFamily="2" charset="-122"/>
                <a:sym typeface="字魂95号-手刻宋" panose="00000500000000000000" pitchFamily="2" charset="-122"/>
              </a:rPr>
              <a:t>l</a:t>
            </a:r>
            <a:r>
              <a:rPr kumimoji="0" lang="en-US" altLang="zh-CN" sz="2666" b="1" i="0" u="none" strike="noStrike" kern="1200" cap="none" spc="0" normalizeH="0" baseline="0" noProof="0">
                <a:ln>
                  <a:noFill/>
                </a:ln>
                <a:effectLst/>
                <a:uLnTx/>
                <a:uFillTx/>
                <a:latin typeface="Times New Roman "/>
                <a:ea typeface="字魂95号-手刻宋" panose="00000500000000000000" pitchFamily="2" charset="-122"/>
                <a:sym typeface="字魂95号-手刻宋" panose="00000500000000000000" pitchFamily="2" charset="-122"/>
              </a:rPr>
              <a:t>earning</a:t>
            </a:r>
            <a:r>
              <a:rPr lang="en-US" altLang="zh-CN" sz="2666" b="1">
                <a:latin typeface="Times New Roman "/>
                <a:ea typeface="字魂95号-手刻宋" panose="00000500000000000000" pitchFamily="2" charset="-122"/>
                <a:sym typeface="字魂95号-手刻宋" panose="00000500000000000000" pitchFamily="2" charset="-122"/>
              </a:rPr>
              <a:t>_rate: 0.1</a:t>
            </a:r>
          </a:p>
          <a:p>
            <a:pPr marL="457200" marR="0" lvl="0" indent="-457200" algn="l" defTabSz="609493" rtl="0" eaLnBrk="1" fontAlgn="auto" latinLnBrk="0" hangingPunct="1">
              <a:lnSpc>
                <a:spcPct val="100000"/>
              </a:lnSpc>
              <a:spcBef>
                <a:spcPts val="0"/>
              </a:spcBef>
              <a:spcAft>
                <a:spcPts val="0"/>
              </a:spcAft>
              <a:buClrTx/>
              <a:buSzTx/>
              <a:buFontTx/>
              <a:buChar char="-"/>
              <a:tabLst/>
              <a:defRPr/>
            </a:pPr>
            <a:r>
              <a:rPr kumimoji="0" lang="en-US" altLang="zh-CN" sz="2666" b="1" i="0" u="none" strike="noStrike" kern="1200" cap="none" spc="0" normalizeH="0" baseline="0" noProof="0">
                <a:ln>
                  <a:noFill/>
                </a:ln>
                <a:effectLst/>
                <a:uLnTx/>
                <a:uFillTx/>
                <a:latin typeface="Times New Roman "/>
                <a:ea typeface="字魂95号-手刻宋" panose="00000500000000000000" pitchFamily="2" charset="-122"/>
                <a:sym typeface="字魂95号-手刻宋" panose="00000500000000000000" pitchFamily="2" charset="-122"/>
              </a:rPr>
              <a:t>Min_samples_split: 3</a:t>
            </a:r>
          </a:p>
          <a:p>
            <a:pPr marL="457200" marR="0" lvl="0" indent="-457200" algn="l" defTabSz="609493" rtl="0" eaLnBrk="1" fontAlgn="auto" latinLnBrk="0" hangingPunct="1">
              <a:lnSpc>
                <a:spcPct val="100000"/>
              </a:lnSpc>
              <a:spcBef>
                <a:spcPts val="0"/>
              </a:spcBef>
              <a:spcAft>
                <a:spcPts val="0"/>
              </a:spcAft>
              <a:buClrTx/>
              <a:buSzTx/>
              <a:buFontTx/>
              <a:buChar char="-"/>
              <a:tabLst/>
              <a:defRPr/>
            </a:pPr>
            <a:r>
              <a:rPr lang="en-US" altLang="zh-CN" sz="2666" b="1">
                <a:latin typeface="Times New Roman "/>
                <a:ea typeface="字魂95号-手刻宋" panose="00000500000000000000" pitchFamily="2" charset="-122"/>
                <a:sym typeface="字魂95号-手刻宋" panose="00000500000000000000" pitchFamily="2" charset="-122"/>
              </a:rPr>
              <a:t>Max_depth: 5</a:t>
            </a:r>
          </a:p>
          <a:p>
            <a:pPr marL="457200" marR="0" lvl="0" indent="-457200" algn="l" defTabSz="609493" rtl="0" eaLnBrk="1" fontAlgn="auto" latinLnBrk="0" hangingPunct="1">
              <a:lnSpc>
                <a:spcPct val="100000"/>
              </a:lnSpc>
              <a:spcBef>
                <a:spcPts val="0"/>
              </a:spcBef>
              <a:spcAft>
                <a:spcPts val="0"/>
              </a:spcAft>
              <a:buClrTx/>
              <a:buSzTx/>
              <a:buFontTx/>
              <a:buChar char="-"/>
              <a:tabLst/>
              <a:defRPr/>
            </a:pPr>
            <a:r>
              <a:rPr kumimoji="0" lang="en-US" altLang="zh-CN" sz="2666" b="1" i="0" u="none" strike="noStrike" kern="1200" cap="none" spc="0" normalizeH="0" baseline="0" noProof="0">
                <a:ln>
                  <a:noFill/>
                </a:ln>
                <a:effectLst/>
                <a:uLnTx/>
                <a:uFillTx/>
                <a:latin typeface="Times New Roman "/>
                <a:ea typeface="字魂95号-手刻宋" panose="00000500000000000000" pitchFamily="2" charset="-122"/>
                <a:sym typeface="字魂95号-手刻宋" panose="00000500000000000000" pitchFamily="2" charset="-122"/>
              </a:rPr>
              <a:t>Max_feature: 11</a:t>
            </a:r>
            <a:endParaRPr kumimoji="0" lang="zh-CN" altLang="en-US" sz="2666" b="1" i="0" u="none" strike="noStrike" kern="1200" cap="none" spc="0" normalizeH="0" baseline="0" noProof="0" dirty="0">
              <a:ln>
                <a:noFill/>
              </a:ln>
              <a:effectLst/>
              <a:uLnTx/>
              <a:uFillTx/>
              <a:latin typeface="Times New Roman "/>
              <a:ea typeface="字魂95号-手刻宋" panose="00000500000000000000" pitchFamily="2" charset="-122"/>
              <a:sym typeface="字魂95号-手刻宋" panose="00000500000000000000" pitchFamily="2" charset="-122"/>
            </a:endParaRPr>
          </a:p>
        </p:txBody>
      </p:sp>
    </p:spTree>
    <p:extLst>
      <p:ext uri="{BB962C8B-B14F-4D97-AF65-F5344CB8AC3E}">
        <p14:creationId xmlns:p14="http://schemas.microsoft.com/office/powerpoint/2010/main" val="312643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6"/>
                                        </p:tgtEl>
                                        <p:attrNameLst>
                                          <p:attrName>style.visibility</p:attrName>
                                        </p:attrNameLst>
                                      </p:cBhvr>
                                      <p:to>
                                        <p:strVal val="visible"/>
                                      </p:to>
                                    </p:set>
                                    <p:animEffect transition="in" filter="slide(from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835181" y="865948"/>
            <a:ext cx="3864638"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1" noProof="0">
                <a:latin typeface="Times New Roman "/>
                <a:ea typeface="字魂95号-手刻宋" panose="00000500000000000000" pitchFamily="2" charset="-122"/>
                <a:sym typeface="字魂95号-手刻宋" panose="00000500000000000000" pitchFamily="2" charset="-122"/>
              </a:rPr>
              <a:t>Độ chính xác của GBM</a:t>
            </a:r>
            <a:endParaRPr kumimoji="0" lang="zh-CN" altLang="en-US" sz="2666" b="1" i="0" u="none" strike="noStrike" kern="1200" cap="none" spc="0" normalizeH="0" baseline="0" noProof="0" dirty="0">
              <a:ln>
                <a:noFill/>
              </a:ln>
              <a:effectLst/>
              <a:uLnTx/>
              <a:uFillTx/>
              <a:latin typeface="Times New Roman "/>
              <a:ea typeface="字魂95号-手刻宋" panose="00000500000000000000" pitchFamily="2" charset="-122"/>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3" name="Picture 2" descr="Text&#10;&#10;Description automatically generated">
            <a:extLst>
              <a:ext uri="{FF2B5EF4-FFF2-40B4-BE49-F238E27FC236}">
                <a16:creationId xmlns:a16="http://schemas.microsoft.com/office/drawing/2014/main" id="{C631A54E-CFBF-423A-B5E4-9D8D597A6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181" y="2663105"/>
            <a:ext cx="9807790" cy="1950889"/>
          </a:xfrm>
          <a:prstGeom prst="rect">
            <a:avLst/>
          </a:prstGeom>
        </p:spPr>
      </p:pic>
    </p:spTree>
    <p:extLst>
      <p:ext uri="{BB962C8B-B14F-4D97-AF65-F5344CB8AC3E}">
        <p14:creationId xmlns:p14="http://schemas.microsoft.com/office/powerpoint/2010/main" val="220258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835181" y="865948"/>
            <a:ext cx="3481179"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1" i="0" u="none" strike="noStrike" kern="1200" cap="none" spc="0" normalizeH="0" baseline="0" noProof="0">
                <a:ln>
                  <a:noFill/>
                </a:ln>
                <a:effectLst/>
                <a:uLnTx/>
                <a:uFillTx/>
                <a:latin typeface="Times New Roman "/>
                <a:ea typeface="字魂95号-手刻宋" panose="00000500000000000000" pitchFamily="2" charset="-122"/>
                <a:sym typeface="字魂95号-手刻宋" panose="00000500000000000000" pitchFamily="2" charset="-122"/>
              </a:rPr>
              <a:t>XGB</a:t>
            </a:r>
            <a:endParaRPr kumimoji="0" lang="zh-CN" altLang="en-US" sz="2666" b="1" i="0" u="none" strike="noStrike" kern="1200" cap="none" spc="0" normalizeH="0" baseline="0" noProof="0" dirty="0">
              <a:ln>
                <a:noFill/>
              </a:ln>
              <a:effectLst/>
              <a:uLnTx/>
              <a:uFillTx/>
              <a:latin typeface="Times New Roman "/>
              <a:ea typeface="字魂95号-手刻宋" panose="00000500000000000000" pitchFamily="2" charset="-122"/>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9" name="文本框 5">
            <a:extLst>
              <a:ext uri="{FF2B5EF4-FFF2-40B4-BE49-F238E27FC236}">
                <a16:creationId xmlns:a16="http://schemas.microsoft.com/office/drawing/2014/main" id="{2A36B38A-51EF-4FE6-8251-97643DBD5C40}"/>
              </a:ext>
            </a:extLst>
          </p:cNvPr>
          <p:cNvSpPr txBox="1">
            <a:spLocks noChangeArrowheads="1"/>
          </p:cNvSpPr>
          <p:nvPr/>
        </p:nvSpPr>
        <p:spPr bwMode="auto">
          <a:xfrm>
            <a:off x="259994" y="3692723"/>
            <a:ext cx="3481179"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1">
                <a:latin typeface="Times New Roman "/>
                <a:ea typeface="字魂95号-手刻宋" panose="00000500000000000000" pitchFamily="2" charset="-122"/>
                <a:sym typeface="字魂95号-手刻宋" panose="00000500000000000000" pitchFamily="2" charset="-122"/>
              </a:rPr>
              <a:t>Độ chính xác</a:t>
            </a:r>
            <a:endParaRPr kumimoji="0" lang="zh-CN" altLang="en-US" sz="2666" b="1" i="0" u="none" strike="noStrike" kern="1200" cap="none" spc="0" normalizeH="0" baseline="0" noProof="0" dirty="0">
              <a:ln>
                <a:noFill/>
              </a:ln>
              <a:effectLst/>
              <a:uLnTx/>
              <a:uFillTx/>
              <a:latin typeface="Times New Roman "/>
              <a:ea typeface="字魂95号-手刻宋" panose="00000500000000000000" pitchFamily="2" charset="-122"/>
              <a:sym typeface="字魂95号-手刻宋" panose="00000500000000000000" pitchFamily="2" charset="-122"/>
            </a:endParaRPr>
          </a:p>
        </p:txBody>
      </p:sp>
      <p:pic>
        <p:nvPicPr>
          <p:cNvPr id="4" name="Picture 3" descr="Graphical user interface, text, application&#10;&#10;Description automatically generated">
            <a:extLst>
              <a:ext uri="{FF2B5EF4-FFF2-40B4-BE49-F238E27FC236}">
                <a16:creationId xmlns:a16="http://schemas.microsoft.com/office/drawing/2014/main" id="{6C3B2F43-A403-4C26-B4A9-3FFE75317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527" y="3944009"/>
            <a:ext cx="7811177" cy="1272650"/>
          </a:xfrm>
          <a:prstGeom prst="rect">
            <a:avLst/>
          </a:prstGeom>
        </p:spPr>
      </p:pic>
      <p:pic>
        <p:nvPicPr>
          <p:cNvPr id="6" name="Picture 5" descr="Text&#10;&#10;Description automatically generated">
            <a:extLst>
              <a:ext uri="{FF2B5EF4-FFF2-40B4-BE49-F238E27FC236}">
                <a16:creationId xmlns:a16="http://schemas.microsoft.com/office/drawing/2014/main" id="{6157F203-E25F-421C-8C2E-5C6DA6130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70" y="1319535"/>
            <a:ext cx="7580953" cy="1256273"/>
          </a:xfrm>
          <a:prstGeom prst="rect">
            <a:avLst/>
          </a:prstGeom>
        </p:spPr>
      </p:pic>
    </p:spTree>
    <p:extLst>
      <p:ext uri="{BB962C8B-B14F-4D97-AF65-F5344CB8AC3E}">
        <p14:creationId xmlns:p14="http://schemas.microsoft.com/office/powerpoint/2010/main" val="162002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par>
                                <p:cTn id="11" presetID="12" presetClass="entr" presetSubtype="8"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slide(from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9" name="文本框 5">
            <a:extLst>
              <a:ext uri="{FF2B5EF4-FFF2-40B4-BE49-F238E27FC236}">
                <a16:creationId xmlns:a16="http://schemas.microsoft.com/office/drawing/2014/main" id="{2A36B38A-51EF-4FE6-8251-97643DBD5C40}"/>
              </a:ext>
            </a:extLst>
          </p:cNvPr>
          <p:cNvSpPr txBox="1">
            <a:spLocks noChangeArrowheads="1"/>
          </p:cNvSpPr>
          <p:nvPr/>
        </p:nvSpPr>
        <p:spPr bwMode="auto">
          <a:xfrm>
            <a:off x="692613" y="546963"/>
            <a:ext cx="3481179"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lang="en-US" altLang="zh-CN" sz="2666" b="1">
                <a:solidFill>
                  <a:prstClr val="black"/>
                </a:solidFill>
                <a:latin typeface="Times New Roman "/>
                <a:ea typeface="字魂95号-手刻宋" panose="00000500000000000000" pitchFamily="2" charset="-122"/>
                <a:sym typeface="字魂95号-手刻宋" panose="00000500000000000000" pitchFamily="2" charset="-122"/>
              </a:rPr>
              <a:t>Kết luận: XGB</a:t>
            </a:r>
            <a:endParaRPr kumimoji="0" lang="zh-CN" altLang="en-US" sz="2666" b="1" i="0" u="none" strike="noStrike" kern="1200" cap="none" spc="0" normalizeH="0" baseline="0" noProof="0" dirty="0">
              <a:ln>
                <a:noFill/>
              </a:ln>
              <a:solidFill>
                <a:prstClr val="black"/>
              </a:solidFill>
              <a:effectLst/>
              <a:uLnTx/>
              <a:uFillTx/>
              <a:latin typeface="Times New Roman "/>
              <a:ea typeface="字魂95号-手刻宋" panose="00000500000000000000" pitchFamily="2" charset="-122"/>
              <a:cs typeface="+mn-cs"/>
              <a:sym typeface="字魂95号-手刻宋" panose="00000500000000000000" pitchFamily="2" charset="-122"/>
            </a:endParaRPr>
          </a:p>
        </p:txBody>
      </p:sp>
      <p:pic>
        <p:nvPicPr>
          <p:cNvPr id="6" name="Picture 5" descr="Chart, line chart&#10;&#10;Description automatically generated">
            <a:extLst>
              <a:ext uri="{FF2B5EF4-FFF2-40B4-BE49-F238E27FC236}">
                <a16:creationId xmlns:a16="http://schemas.microsoft.com/office/drawing/2014/main" id="{93E8883E-B9E7-49BF-B052-8A3E088C6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771" y="1646944"/>
            <a:ext cx="5425487" cy="3564112"/>
          </a:xfrm>
          <a:prstGeom prst="rect">
            <a:avLst/>
          </a:prstGeom>
        </p:spPr>
      </p:pic>
    </p:spTree>
    <p:extLst>
      <p:ext uri="{BB962C8B-B14F-4D97-AF65-F5344CB8AC3E}">
        <p14:creationId xmlns:p14="http://schemas.microsoft.com/office/powerpoint/2010/main" val="3923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9"/>
                                        </p:tgtEl>
                                        <p:attrNameLst>
                                          <p:attrName>style.visibility</p:attrName>
                                        </p:attrNameLst>
                                      </p:cBhvr>
                                      <p:to>
                                        <p:strVal val="visible"/>
                                      </p:to>
                                    </p:set>
                                    <p:animEffect transition="in" filter="slide(from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4784329" y="4838180"/>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6" name="文本框 5">
            <a:extLst>
              <a:ext uri="{FF2B5EF4-FFF2-40B4-BE49-F238E27FC236}">
                <a16:creationId xmlns:a16="http://schemas.microsoft.com/office/drawing/2014/main" id="{2A2A0CBD-22A9-47A6-A801-B56774DC32E3}"/>
              </a:ext>
            </a:extLst>
          </p:cNvPr>
          <p:cNvSpPr txBox="1">
            <a:spLocks noChangeArrowheads="1"/>
          </p:cNvSpPr>
          <p:nvPr/>
        </p:nvSpPr>
        <p:spPr bwMode="auto">
          <a:xfrm>
            <a:off x="3670826" y="2494772"/>
            <a:ext cx="4850347" cy="1169551"/>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altLang="zh-CN" sz="3500" b="1" i="0" u="none" strike="noStrike" kern="1200" cap="none" spc="0" normalizeH="0" baseline="0" noProof="0">
                <a:ln>
                  <a:noFill/>
                </a:ln>
                <a:effectLst/>
                <a:uLnTx/>
                <a:uFillTx/>
                <a:latin typeface="Modern Love" panose="04090805081005020601" pitchFamily="82" charset="0"/>
                <a:ea typeface="字魂95号-手刻宋" panose="00000500000000000000" pitchFamily="2" charset="-122"/>
                <a:sym typeface="字魂95号-手刻宋" panose="00000500000000000000" pitchFamily="2" charset="-122"/>
              </a:rPr>
              <a:t>The</a:t>
            </a:r>
            <a:r>
              <a:rPr kumimoji="0" lang="en-US" altLang="zh-CN" sz="3500" b="1" i="0" u="none" strike="noStrike" kern="1200" cap="none" spc="0" normalizeH="0" noProof="0">
                <a:ln>
                  <a:noFill/>
                </a:ln>
                <a:effectLst/>
                <a:uLnTx/>
                <a:uFillTx/>
                <a:latin typeface="Modern Love" panose="04090805081005020601" pitchFamily="82" charset="0"/>
                <a:ea typeface="字魂95号-手刻宋" panose="00000500000000000000" pitchFamily="2" charset="-122"/>
                <a:sym typeface="字魂95号-手刻宋" panose="00000500000000000000" pitchFamily="2" charset="-122"/>
              </a:rPr>
              <a:t> end</a:t>
            </a:r>
          </a:p>
          <a:p>
            <a:pPr marL="0" marR="0" lvl="0" indent="0" algn="ctr" defTabSz="609493" rtl="0" eaLnBrk="1" fontAlgn="auto" latinLnBrk="0" hangingPunct="1">
              <a:lnSpc>
                <a:spcPct val="100000"/>
              </a:lnSpc>
              <a:spcBef>
                <a:spcPts val="0"/>
              </a:spcBef>
              <a:spcAft>
                <a:spcPts val="0"/>
              </a:spcAft>
              <a:buClrTx/>
              <a:buSzTx/>
              <a:buFontTx/>
              <a:buNone/>
              <a:tabLst/>
              <a:defRPr/>
            </a:pPr>
            <a:r>
              <a:rPr lang="en-US" altLang="zh-CN" sz="3500" b="1" baseline="0">
                <a:latin typeface="Modern Love" panose="04090805081005020601" pitchFamily="82" charset="0"/>
                <a:ea typeface="字魂95号-手刻宋" panose="00000500000000000000" pitchFamily="2" charset="-122"/>
                <a:sym typeface="字魂95号-手刻宋" panose="00000500000000000000" pitchFamily="2" charset="-122"/>
              </a:rPr>
              <a:t>Thank</a:t>
            </a:r>
            <a:r>
              <a:rPr lang="en-US" altLang="zh-CN" sz="3500" b="1">
                <a:latin typeface="Modern Love" panose="04090805081005020601" pitchFamily="82" charset="0"/>
                <a:ea typeface="字魂95号-手刻宋" panose="00000500000000000000" pitchFamily="2" charset="-122"/>
                <a:sym typeface="字魂95号-手刻宋" panose="00000500000000000000" pitchFamily="2" charset="-122"/>
              </a:rPr>
              <a:t> for listening</a:t>
            </a:r>
            <a:endParaRPr kumimoji="0" lang="zh-CN" altLang="en-US" sz="3500" b="1" i="0" u="none" strike="noStrike" kern="1200" cap="none" spc="0" normalizeH="0" baseline="0" noProof="0" dirty="0">
              <a:ln>
                <a:noFill/>
              </a:ln>
              <a:effectLst/>
              <a:uLnTx/>
              <a:uFillTx/>
              <a:latin typeface="Modern Love" panose="04090805081005020601" pitchFamily="82" charset="0"/>
              <a:ea typeface="字魂95号-手刻宋" panose="00000500000000000000" pitchFamily="2" charset="-122"/>
              <a:sym typeface="字魂95号-手刻宋" panose="00000500000000000000" pitchFamily="2" charset="-122"/>
            </a:endParaRPr>
          </a:p>
        </p:txBody>
      </p:sp>
    </p:spTree>
    <p:extLst>
      <p:ext uri="{BB962C8B-B14F-4D97-AF65-F5344CB8AC3E}">
        <p14:creationId xmlns:p14="http://schemas.microsoft.com/office/powerpoint/2010/main" val="286673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6"/>
                                        </p:tgtEl>
                                        <p:attrNameLst>
                                          <p:attrName>style.visibility</p:attrName>
                                        </p:attrNameLst>
                                      </p:cBhvr>
                                      <p:to>
                                        <p:strVal val="visible"/>
                                      </p:to>
                                    </p:set>
                                    <p:animEffect transition="in" filter="slide(from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520549" y="335006"/>
            <a:ext cx="2035837"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Dataset:</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4" name="Picture 3" descr="A screenshot of a computer&#10;&#10;Description automatically generated with medium confidence">
            <a:extLst>
              <a:ext uri="{FF2B5EF4-FFF2-40B4-BE49-F238E27FC236}">
                <a16:creationId xmlns:a16="http://schemas.microsoft.com/office/drawing/2014/main" id="{520A80FE-F531-4541-8052-D74157A10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06" y="2004333"/>
            <a:ext cx="11700387" cy="3098607"/>
          </a:xfrm>
          <a:prstGeom prst="rect">
            <a:avLst/>
          </a:prstGeom>
        </p:spPr>
      </p:pic>
    </p:spTree>
    <p:extLst>
      <p:ext uri="{BB962C8B-B14F-4D97-AF65-F5344CB8AC3E}">
        <p14:creationId xmlns:p14="http://schemas.microsoft.com/office/powerpoint/2010/main" val="185950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6" name="文本框 5">
            <a:extLst>
              <a:ext uri="{FF2B5EF4-FFF2-40B4-BE49-F238E27FC236}">
                <a16:creationId xmlns:a16="http://schemas.microsoft.com/office/drawing/2014/main" id="{E690107A-AA92-4C52-90A4-3A2C55D24323}"/>
              </a:ext>
            </a:extLst>
          </p:cNvPr>
          <p:cNvSpPr txBox="1">
            <a:spLocks noChangeArrowheads="1"/>
          </p:cNvSpPr>
          <p:nvPr/>
        </p:nvSpPr>
        <p:spPr bwMode="auto">
          <a:xfrm>
            <a:off x="675382" y="731794"/>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Times New Roman" panose="02020603050405020304" pitchFamily="18" charset="0"/>
                <a:sym typeface="字魂95号-手刻宋" panose="00000500000000000000" pitchFamily="2" charset="-122"/>
              </a:rPr>
              <a:t>Dataset:</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4" name="Picture 3" descr="Graphical user interface, application&#10;&#10;Description automatically generated">
            <a:extLst>
              <a:ext uri="{FF2B5EF4-FFF2-40B4-BE49-F238E27FC236}">
                <a16:creationId xmlns:a16="http://schemas.microsoft.com/office/drawing/2014/main" id="{185B0D18-9DB2-4C81-BA63-777B7DFE9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00" y="2448518"/>
            <a:ext cx="10803599" cy="2546268"/>
          </a:xfrm>
          <a:prstGeom prst="rect">
            <a:avLst/>
          </a:prstGeom>
        </p:spPr>
      </p:pic>
    </p:spTree>
    <p:extLst>
      <p:ext uri="{BB962C8B-B14F-4D97-AF65-F5344CB8AC3E}">
        <p14:creationId xmlns:p14="http://schemas.microsoft.com/office/powerpoint/2010/main" val="115933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6"/>
                                        </p:tgtEl>
                                        <p:attrNameLst>
                                          <p:attrName>style.visibility</p:attrName>
                                        </p:attrNameLst>
                                      </p:cBhvr>
                                      <p:to>
                                        <p:strVal val="visible"/>
                                      </p:to>
                                    </p:set>
                                    <p:animEffect transition="in" filter="slide(from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pic>
        <p:nvPicPr>
          <p:cNvPr id="3" name="Picture 2" descr="Chart, bar chart, histogram&#10;&#10;Description automatically generated">
            <a:extLst>
              <a:ext uri="{FF2B5EF4-FFF2-40B4-BE49-F238E27FC236}">
                <a16:creationId xmlns:a16="http://schemas.microsoft.com/office/drawing/2014/main" id="{C7BAEB14-ACB1-4BDF-AE27-8C1C9E2D6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241" y="896794"/>
            <a:ext cx="10078064" cy="5064411"/>
          </a:xfrm>
          <a:prstGeom prst="rect">
            <a:avLst/>
          </a:prstGeom>
        </p:spPr>
      </p:pic>
      <p:sp>
        <p:nvSpPr>
          <p:cNvPr id="4" name="文本框 5">
            <a:extLst>
              <a:ext uri="{FF2B5EF4-FFF2-40B4-BE49-F238E27FC236}">
                <a16:creationId xmlns:a16="http://schemas.microsoft.com/office/drawing/2014/main" id="{ED1C1527-FC1B-4ABB-81C2-CC496D96EAA6}"/>
              </a:ext>
            </a:extLst>
          </p:cNvPr>
          <p:cNvSpPr txBox="1">
            <a:spLocks noChangeArrowheads="1"/>
          </p:cNvSpPr>
          <p:nvPr/>
        </p:nvSpPr>
        <p:spPr bwMode="auto">
          <a:xfrm>
            <a:off x="498400" y="150506"/>
            <a:ext cx="6590657" cy="523220"/>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Tiền</a:t>
            </a:r>
            <a:r>
              <a:rPr kumimoji="0" lang="en-US" altLang="zh-CN" sz="2800"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Xử lý dữ liệu: Visualize Dữ liệu</a:t>
            </a:r>
            <a:endParaRPr kumimoji="0" lang="zh-CN" altLang="en-US" sz="2800"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spTree>
    <p:extLst>
      <p:ext uri="{BB962C8B-B14F-4D97-AF65-F5344CB8AC3E}">
        <p14:creationId xmlns:p14="http://schemas.microsoft.com/office/powerpoint/2010/main" val="275778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2" presetClass="entr" presetSubtype="8" fill="hold" grpId="0" nodeType="withEffect">
                                  <p:stCondLst>
                                    <p:cond delay="700"/>
                                  </p:stCondLst>
                                  <p:childTnLst>
                                    <p:set>
                                      <p:cBhvr>
                                        <p:cTn id="14" dur="1" fill="hold">
                                          <p:stCondLst>
                                            <p:cond delay="0"/>
                                          </p:stCondLst>
                                        </p:cTn>
                                        <p:tgtEl>
                                          <p:spTgt spid="4"/>
                                        </p:tgtEl>
                                        <p:attrNameLst>
                                          <p:attrName>style.visibility</p:attrName>
                                        </p:attrNameLst>
                                      </p:cBhvr>
                                      <p:to>
                                        <p:strVal val="visible"/>
                                      </p:to>
                                    </p:set>
                                    <p:animEffect transition="in" filter="slide(from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4" name="文本框 5">
            <a:extLst>
              <a:ext uri="{FF2B5EF4-FFF2-40B4-BE49-F238E27FC236}">
                <a16:creationId xmlns:a16="http://schemas.microsoft.com/office/drawing/2014/main" id="{ED1C1527-FC1B-4ABB-81C2-CC496D96EAA6}"/>
              </a:ext>
            </a:extLst>
          </p:cNvPr>
          <p:cNvSpPr txBox="1">
            <a:spLocks noChangeArrowheads="1"/>
          </p:cNvSpPr>
          <p:nvPr/>
        </p:nvSpPr>
        <p:spPr bwMode="auto">
          <a:xfrm>
            <a:off x="498401" y="150506"/>
            <a:ext cx="3424670" cy="523220"/>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Tiền</a:t>
            </a:r>
            <a:r>
              <a:rPr kumimoji="0" lang="en-US" altLang="zh-CN" sz="2800" b="1" i="0" u="none" strike="noStrike" kern="1200" cap="none" spc="0" normalizeH="0" noProof="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 Xử lý dữ liệu:</a:t>
            </a:r>
            <a:endParaRPr kumimoji="0" lang="zh-CN" altLang="en-US" sz="2800" b="1" i="0" u="none" strike="noStrike" kern="1200" cap="none" spc="0" normalizeH="0" baseline="0" noProof="0" dirty="0">
              <a:ln>
                <a:noFill/>
              </a:ln>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6" name="Picture 5" descr="Chart, scatter chart&#10;&#10;Description automatically generated">
            <a:extLst>
              <a:ext uri="{FF2B5EF4-FFF2-40B4-BE49-F238E27FC236}">
                <a16:creationId xmlns:a16="http://schemas.microsoft.com/office/drawing/2014/main" id="{A975FED0-5E4E-468E-8236-6484E2307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568" y="929926"/>
            <a:ext cx="10058211" cy="4998148"/>
          </a:xfrm>
          <a:prstGeom prst="rect">
            <a:avLst/>
          </a:prstGeom>
        </p:spPr>
      </p:pic>
    </p:spTree>
    <p:extLst>
      <p:ext uri="{BB962C8B-B14F-4D97-AF65-F5344CB8AC3E}">
        <p14:creationId xmlns:p14="http://schemas.microsoft.com/office/powerpoint/2010/main" val="393209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4"/>
                                        </p:tgtEl>
                                        <p:attrNameLst>
                                          <p:attrName>style.visibility</p:attrName>
                                        </p:attrNameLst>
                                      </p:cBhvr>
                                      <p:to>
                                        <p:strVal val="visible"/>
                                      </p:to>
                                    </p:set>
                                    <p:animEffect transition="in" filter="slide(from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3C6F6E65-64B8-484F-857B-A418BD043032}"/>
              </a:ext>
            </a:extLst>
          </p:cNvPr>
          <p:cNvSpPr txBox="1">
            <a:spLocks noChangeArrowheads="1"/>
          </p:cNvSpPr>
          <p:nvPr/>
        </p:nvSpPr>
        <p:spPr bwMode="auto">
          <a:xfrm>
            <a:off x="9372014" y="6126206"/>
            <a:ext cx="2819986" cy="502573"/>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666" b="0" i="0" u="none" strike="noStrike" kern="1200" cap="none" spc="0" normalizeH="0" baseline="0" noProof="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rPr>
              <a:t>Hang Tan Tai</a:t>
            </a:r>
            <a:endParaRPr kumimoji="0" lang="zh-CN" altLang="en-US" sz="2666" b="0" i="0" u="none" strike="noStrike" kern="1200" cap="none" spc="0" normalizeH="0" baseline="0" noProof="0" dirty="0">
              <a:ln>
                <a:noFill/>
              </a:ln>
              <a:solidFill>
                <a:srgbClr val="5CC9EB"/>
              </a:solidFill>
              <a:effectLst/>
              <a:uLnTx/>
              <a:uFillTx/>
              <a:latin typeface="Modern Love" panose="04090805081005020601" pitchFamily="82" charset="0"/>
              <a:ea typeface="字魂95号-手刻宋" panose="00000500000000000000" pitchFamily="2" charset="-122"/>
              <a:cs typeface="+mn-cs"/>
              <a:sym typeface="字魂95号-手刻宋" panose="00000500000000000000" pitchFamily="2" charset="-122"/>
            </a:endParaRPr>
          </a:p>
        </p:txBody>
      </p:sp>
      <p:sp>
        <p:nvSpPr>
          <p:cNvPr id="4" name="文本框 5">
            <a:extLst>
              <a:ext uri="{FF2B5EF4-FFF2-40B4-BE49-F238E27FC236}">
                <a16:creationId xmlns:a16="http://schemas.microsoft.com/office/drawing/2014/main" id="{ED1C1527-FC1B-4ABB-81C2-CC496D96EAA6}"/>
              </a:ext>
            </a:extLst>
          </p:cNvPr>
          <p:cNvSpPr txBox="1">
            <a:spLocks noChangeArrowheads="1"/>
          </p:cNvSpPr>
          <p:nvPr/>
        </p:nvSpPr>
        <p:spPr bwMode="auto">
          <a:xfrm>
            <a:off x="498401" y="150506"/>
            <a:ext cx="4870012" cy="523220"/>
          </a:xfrm>
          <a:prstGeom prst="rect">
            <a:avLst/>
          </a:prstGeom>
          <a:noFill/>
          <a:ln w="9525">
            <a:noFill/>
            <a:miter lim="800000"/>
            <a:headEnd/>
            <a:tailEnd/>
          </a:ln>
        </p:spPr>
        <p:txBody>
          <a:bodyPr wrap="square">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rPr>
              <a:t>Tiền Xử lý dữ liệu: Corr</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字魂95号-手刻宋" panose="00000500000000000000" pitchFamily="2" charset="-122"/>
              <a:cs typeface="Times New Roman" panose="02020603050405020304" pitchFamily="18" charset="0"/>
              <a:sym typeface="字魂95号-手刻宋" panose="00000500000000000000" pitchFamily="2" charset="-122"/>
            </a:endParaRPr>
          </a:p>
        </p:txBody>
      </p:sp>
      <p:pic>
        <p:nvPicPr>
          <p:cNvPr id="6" name="Picture 5" descr="Chart&#10;&#10;Description automatically generated">
            <a:extLst>
              <a:ext uri="{FF2B5EF4-FFF2-40B4-BE49-F238E27FC236}">
                <a16:creationId xmlns:a16="http://schemas.microsoft.com/office/drawing/2014/main" id="{D38136FE-241E-4420-B389-3689949D8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576" y="814816"/>
            <a:ext cx="6866215" cy="6043184"/>
          </a:xfrm>
          <a:prstGeom prst="rect">
            <a:avLst/>
          </a:prstGeom>
        </p:spPr>
      </p:pic>
    </p:spTree>
    <p:extLst>
      <p:ext uri="{BB962C8B-B14F-4D97-AF65-F5344CB8AC3E}">
        <p14:creationId xmlns:p14="http://schemas.microsoft.com/office/powerpoint/2010/main" val="401139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par>
                                <p:cTn id="8" presetID="12" presetClass="entr" presetSubtype="8" fill="hold" grpId="0" nodeType="withEffect">
                                  <p:stCondLst>
                                    <p:cond delay="700"/>
                                  </p:stCondLst>
                                  <p:childTnLst>
                                    <p:set>
                                      <p:cBhvr>
                                        <p:cTn id="9" dur="1" fill="hold">
                                          <p:stCondLst>
                                            <p:cond delay="0"/>
                                          </p:stCondLst>
                                        </p:cTn>
                                        <p:tgtEl>
                                          <p:spTgt spid="4"/>
                                        </p:tgtEl>
                                        <p:attrNameLst>
                                          <p:attrName>style.visibility</p:attrName>
                                        </p:attrNameLst>
                                      </p:cBhvr>
                                      <p:to>
                                        <p:strVal val="visible"/>
                                      </p:to>
                                    </p:set>
                                    <p:animEffect transition="in" filter="slide(from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theme/theme1.xml><?xml version="1.0" encoding="utf-8"?>
<a:theme xmlns:a="http://schemas.openxmlformats.org/drawingml/2006/main" name="BohemianVTI">
  <a:themeElements>
    <a:clrScheme name="AnalogousFromDarkSeedLeftStep">
      <a:dk1>
        <a:srgbClr val="000000"/>
      </a:dk1>
      <a:lt1>
        <a:srgbClr val="FFFFFF"/>
      </a:lt1>
      <a:dk2>
        <a:srgbClr val="1A1E2F"/>
      </a:dk2>
      <a:lt2>
        <a:srgbClr val="F0F3F1"/>
      </a:lt2>
      <a:accent1>
        <a:srgbClr val="DD33CC"/>
      </a:accent1>
      <a:accent2>
        <a:srgbClr val="9521CB"/>
      </a:accent2>
      <a:accent3>
        <a:srgbClr val="6033DD"/>
      </a:accent3>
      <a:accent4>
        <a:srgbClr val="233DCC"/>
      </a:accent4>
      <a:accent5>
        <a:srgbClr val="3394DD"/>
      </a:accent5>
      <a:accent6>
        <a:srgbClr val="1FBFC2"/>
      </a:accent6>
      <a:hlink>
        <a:srgbClr val="3F73BF"/>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主题​​">
  <a:themeElements>
    <a:clrScheme name="自定义 1313">
      <a:dk1>
        <a:sysClr val="windowText" lastClr="000000"/>
      </a:dk1>
      <a:lt1>
        <a:sysClr val="window" lastClr="FFFFFF"/>
      </a:lt1>
      <a:dk2>
        <a:srgbClr val="44546A"/>
      </a:dk2>
      <a:lt2>
        <a:srgbClr val="E7E6E6"/>
      </a:lt2>
      <a:accent1>
        <a:srgbClr val="5CC9EB"/>
      </a:accent1>
      <a:accent2>
        <a:srgbClr val="FFD457"/>
      </a:accent2>
      <a:accent3>
        <a:srgbClr val="F5998C"/>
      </a:accent3>
      <a:accent4>
        <a:srgbClr val="5CC9EB"/>
      </a:accent4>
      <a:accent5>
        <a:srgbClr val="FFD457"/>
      </a:accent5>
      <a:accent6>
        <a:srgbClr val="F5998C"/>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TotalTime>
  <Words>1010</Words>
  <Application>Microsoft Office PowerPoint</Application>
  <PresentationFormat>Widescreen</PresentationFormat>
  <Paragraphs>200</Paragraphs>
  <Slides>49</Slides>
  <Notes>48</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49</vt:i4>
      </vt:variant>
    </vt:vector>
  </HeadingPairs>
  <TitlesOfParts>
    <vt:vector size="60" baseType="lpstr">
      <vt:lpstr>微软雅黑</vt:lpstr>
      <vt:lpstr>Arial</vt:lpstr>
      <vt:lpstr>Avenir Next LT Pro</vt:lpstr>
      <vt:lpstr>Calibri</vt:lpstr>
      <vt:lpstr>Calibri Light</vt:lpstr>
      <vt:lpstr>Modern Love</vt:lpstr>
      <vt:lpstr>Tahoma</vt:lpstr>
      <vt:lpstr>Times New Roman</vt:lpstr>
      <vt:lpstr>Times New Roman </vt:lpstr>
      <vt:lpstr>BohemianVTI</vt:lpstr>
      <vt:lpstr>Office 主题​​</vt:lpstr>
      <vt:lpstr>Project:  Bigmart Sales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HÀNG TẤN TÀI</dc:creator>
  <cp:lastModifiedBy>HÀNG TẤN TÀI</cp:lastModifiedBy>
  <cp:revision>19</cp:revision>
  <dcterms:created xsi:type="dcterms:W3CDTF">2022-04-14T13:49:21Z</dcterms:created>
  <dcterms:modified xsi:type="dcterms:W3CDTF">2022-05-05T12:10:07Z</dcterms:modified>
</cp:coreProperties>
</file>